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 id="2147483674" r:id="rId5"/>
  </p:sldMasterIdLst>
  <p:notesMasterIdLst>
    <p:notesMasterId r:id="rId36"/>
  </p:notesMasterIdLst>
  <p:handoutMasterIdLst>
    <p:handoutMasterId r:id="rId37"/>
  </p:handoutMasterIdLst>
  <p:sldIdLst>
    <p:sldId id="256" r:id="rId6"/>
    <p:sldId id="258" r:id="rId7"/>
    <p:sldId id="270" r:id="rId8"/>
    <p:sldId id="271" r:id="rId9"/>
    <p:sldId id="272" r:id="rId10"/>
    <p:sldId id="273" r:id="rId11"/>
    <p:sldId id="276" r:id="rId12"/>
    <p:sldId id="274" r:id="rId13"/>
    <p:sldId id="277" r:id="rId14"/>
    <p:sldId id="268" r:id="rId15"/>
    <p:sldId id="278" r:id="rId16"/>
    <p:sldId id="279" r:id="rId17"/>
    <p:sldId id="280" r:id="rId18"/>
    <p:sldId id="267" r:id="rId19"/>
    <p:sldId id="259" r:id="rId20"/>
    <p:sldId id="281" r:id="rId21"/>
    <p:sldId id="283" r:id="rId22"/>
    <p:sldId id="284" r:id="rId23"/>
    <p:sldId id="285" r:id="rId24"/>
    <p:sldId id="286" r:id="rId25"/>
    <p:sldId id="287" r:id="rId26"/>
    <p:sldId id="288" r:id="rId27"/>
    <p:sldId id="289" r:id="rId28"/>
    <p:sldId id="290" r:id="rId29"/>
    <p:sldId id="291" r:id="rId30"/>
    <p:sldId id="292" r:id="rId31"/>
    <p:sldId id="293" r:id="rId32"/>
    <p:sldId id="294" r:id="rId33"/>
    <p:sldId id="295" r:id="rId34"/>
    <p:sldId id="257" r:id="rId35"/>
  </p:sldIdLst>
  <p:sldSz cx="9144000" cy="6858000" type="screen4x3"/>
  <p:notesSz cx="6797675" cy="9928225"/>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56635"/>
    <a:srgbClr val="762123"/>
    <a:srgbClr val="EC821C"/>
    <a:srgbClr val="CBF5DC"/>
    <a:srgbClr val="93E9B6"/>
    <a:srgbClr val="F6C798"/>
    <a:srgbClr val="E49C9E"/>
    <a:srgbClr val="156834"/>
    <a:srgbClr val="DA787A"/>
    <a:srgbClr val="15673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1E171933-4619-4E11-9A3F-F7608DF75F80}" styleName="Medium Style 1 - Accent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a:noFill/>
            </a:ln>
          </a:insideV>
        </a:tcBdr>
        <a:fill>
          <a:solidFill>
            <a:schemeClr val="lt1"/>
          </a:solidFill>
        </a:fill>
      </a:tcStyle>
    </a:wholeTbl>
    <a:band1H>
      <a:tcStyle>
        <a:tcBdr/>
        <a:fill>
          <a:solidFill>
            <a:schemeClr val="accent4">
              <a:tint val="20000"/>
            </a:schemeClr>
          </a:solidFill>
        </a:fill>
      </a:tcStyle>
    </a:band1H>
    <a:band1V>
      <a:tcStyle>
        <a:tcBdr/>
        <a:fill>
          <a:solidFill>
            <a:schemeClr val="accent4">
              <a:tint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solidFill>
            <a:schemeClr val="lt1"/>
          </a:solidFill>
        </a:fill>
      </a:tcStyle>
    </a:lastRow>
    <a:firstRow>
      <a:tcTxStyle b="on">
        <a:fontRef idx="minor">
          <a:scrgbClr r="0" g="0" b="0"/>
        </a:fontRef>
        <a:schemeClr val="lt1"/>
      </a:tcTxStyle>
      <a:tcStyle>
        <a:tcBdr/>
        <a:fill>
          <a:solidFill>
            <a:schemeClr val="accent4"/>
          </a:solidFill>
        </a:fill>
      </a:tcStyle>
    </a:firstRow>
  </a:tblStyle>
  <a:tblStyle styleId="{EB9631B5-78F2-41C9-869B-9F39066F8104}" styleName="Medium Style 3 - Accent 4">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4"/>
          </a:solidFill>
        </a:fill>
      </a:tcStyle>
    </a:lastCol>
    <a:firstCol>
      <a:tcTxStyle b="on">
        <a:fontRef idx="minor">
          <a:scrgbClr r="0" g="0" b="0"/>
        </a:fontRef>
        <a:schemeClr val="lt1"/>
      </a:tcTxStyle>
      <a:tcStyle>
        <a:tcBdr/>
        <a:fill>
          <a:solidFill>
            <a:schemeClr val="accent4"/>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4"/>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18603FDC-E32A-4AB5-989C-0864C3EAD2B8}" styleName="Themed Style 2 - Accent 2">
    <a:tblBg>
      <a:fillRef idx="3">
        <a:schemeClr val="accent2"/>
      </a:fillRef>
      <a:effectRef idx="3">
        <a:schemeClr val="accent2"/>
      </a:effectRef>
    </a:tblBg>
    <a:wholeTbl>
      <a:tcTxStyle>
        <a:fontRef idx="minor">
          <a:scrgbClr r="0" g="0" b="0"/>
        </a:fontRef>
        <a:schemeClr val="lt1"/>
      </a:tcTxStyle>
      <a:tcStyle>
        <a:tcBdr>
          <a:left>
            <a:lnRef idx="1">
              <a:schemeClr val="accent2">
                <a:tint val="50000"/>
              </a:schemeClr>
            </a:lnRef>
          </a:left>
          <a:right>
            <a:lnRef idx="1">
              <a:schemeClr val="accent2">
                <a:tint val="50000"/>
              </a:schemeClr>
            </a:lnRef>
          </a:right>
          <a:top>
            <a:lnRef idx="1">
              <a:schemeClr val="accent2">
                <a:tint val="50000"/>
              </a:schemeClr>
            </a:lnRef>
          </a:top>
          <a:bottom>
            <a:lnRef idx="1">
              <a:schemeClr val="accent2">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6725" autoAdjust="0"/>
    <p:restoredTop sz="93381" autoAdjust="0"/>
  </p:normalViewPr>
  <p:slideViewPr>
    <p:cSldViewPr>
      <p:cViewPr varScale="1">
        <p:scale>
          <a:sx n="63" d="100"/>
          <a:sy n="63" d="100"/>
        </p:scale>
        <p:origin x="1956" y="78"/>
      </p:cViewPr>
      <p:guideLst>
        <p:guide orient="horz" pos="2160"/>
        <p:guide pos="2880"/>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notesViewPr>
    <p:cSldViewPr>
      <p:cViewPr varScale="1">
        <p:scale>
          <a:sx n="61" d="100"/>
          <a:sy n="61" d="100"/>
        </p:scale>
        <p:origin x="-2922" y="-96"/>
      </p:cViewPr>
      <p:guideLst>
        <p:guide orient="horz" pos="3127"/>
        <p:guide pos="2141"/>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viewProps" Target="viewProps.xml"/><Relationship Id="rId21" Type="http://schemas.openxmlformats.org/officeDocument/2006/relationships/slide" Target="slides/slide16.xml"/><Relationship Id="rId34" Type="http://schemas.openxmlformats.org/officeDocument/2006/relationships/slide" Target="slides/slide29.xml"/><Relationship Id="rId7" Type="http://schemas.openxmlformats.org/officeDocument/2006/relationships/slide" Target="slides/slide2.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41"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handoutMaster" Target="handoutMasters/handoutMaster1.xml"/><Relationship Id="rId40" Type="http://schemas.openxmlformats.org/officeDocument/2006/relationships/theme" Target="theme/theme1.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notesMaster" Target="notesMasters/notesMaster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8" Type="http://schemas.openxmlformats.org/officeDocument/2006/relationships/slide" Target="slides/slide3.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6400" cy="4968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49688" y="0"/>
            <a:ext cx="2946400" cy="496888"/>
          </a:xfrm>
          <a:prstGeom prst="rect">
            <a:avLst/>
          </a:prstGeom>
        </p:spPr>
        <p:txBody>
          <a:bodyPr vert="horz" lIns="91440" tIns="45720" rIns="91440" bIns="45720" rtlCol="0"/>
          <a:lstStyle>
            <a:lvl1pPr algn="r">
              <a:defRPr sz="1200"/>
            </a:lvl1pPr>
          </a:lstStyle>
          <a:p>
            <a:fld id="{4C8D1A6B-FE55-42ED-84F6-A119C21957C2}" type="datetimeFigureOut">
              <a:rPr lang="en-US" smtClean="0"/>
              <a:pPr/>
              <a:t>11/5/2021</a:t>
            </a:fld>
            <a:endParaRPr lang="en-US"/>
          </a:p>
        </p:txBody>
      </p:sp>
      <p:sp>
        <p:nvSpPr>
          <p:cNvPr id="4" name="Footer Placeholder 3"/>
          <p:cNvSpPr>
            <a:spLocks noGrp="1"/>
          </p:cNvSpPr>
          <p:nvPr>
            <p:ph type="ftr" sz="quarter" idx="2"/>
          </p:nvPr>
        </p:nvSpPr>
        <p:spPr>
          <a:xfrm>
            <a:off x="0" y="9429750"/>
            <a:ext cx="2946400" cy="496888"/>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49688" y="9429750"/>
            <a:ext cx="2946400" cy="496888"/>
          </a:xfrm>
          <a:prstGeom prst="rect">
            <a:avLst/>
          </a:prstGeom>
        </p:spPr>
        <p:txBody>
          <a:bodyPr vert="horz" lIns="91440" tIns="45720" rIns="91440" bIns="45720" rtlCol="0" anchor="b"/>
          <a:lstStyle>
            <a:lvl1pPr algn="r">
              <a:defRPr sz="1200"/>
            </a:lvl1pPr>
          </a:lstStyle>
          <a:p>
            <a:fld id="{7B38CDC3-EE21-4690-9123-29E5B27C22FA}" type="slidenum">
              <a:rPr lang="en-US" smtClean="0"/>
              <a:pPr/>
              <a:t>‹#›</a:t>
            </a:fld>
            <a:endParaRPr lang="en-US"/>
          </a:p>
        </p:txBody>
      </p:sp>
    </p:spTree>
    <p:extLst>
      <p:ext uri="{BB962C8B-B14F-4D97-AF65-F5344CB8AC3E}">
        <p14:creationId xmlns:p14="http://schemas.microsoft.com/office/powerpoint/2010/main" val="299288192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6411"/>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50443" y="0"/>
            <a:ext cx="2945659" cy="496411"/>
          </a:xfrm>
          <a:prstGeom prst="rect">
            <a:avLst/>
          </a:prstGeom>
        </p:spPr>
        <p:txBody>
          <a:bodyPr vert="horz" lIns="91440" tIns="45720" rIns="91440" bIns="45720" rtlCol="0"/>
          <a:lstStyle>
            <a:lvl1pPr algn="r">
              <a:defRPr sz="1200"/>
            </a:lvl1pPr>
          </a:lstStyle>
          <a:p>
            <a:fld id="{9344980D-33A7-4030-B390-DC47B54376D7}" type="datetimeFigureOut">
              <a:rPr lang="en-US" smtClean="0"/>
              <a:pPr/>
              <a:t>11/5/2021</a:t>
            </a:fld>
            <a:endParaRPr lang="en-US"/>
          </a:p>
        </p:txBody>
      </p:sp>
      <p:sp>
        <p:nvSpPr>
          <p:cNvPr id="4" name="Slide Image Placeholder 3"/>
          <p:cNvSpPr>
            <a:spLocks noGrp="1" noRot="1" noChangeAspect="1"/>
          </p:cNvSpPr>
          <p:nvPr>
            <p:ph type="sldImg" idx="2"/>
          </p:nvPr>
        </p:nvSpPr>
        <p:spPr>
          <a:xfrm>
            <a:off x="917575" y="744538"/>
            <a:ext cx="4962525" cy="3722687"/>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79768" y="4715907"/>
            <a:ext cx="5438140" cy="4467701"/>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9430091"/>
            <a:ext cx="2945659" cy="496411"/>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50443" y="9430091"/>
            <a:ext cx="2945659" cy="496411"/>
          </a:xfrm>
          <a:prstGeom prst="rect">
            <a:avLst/>
          </a:prstGeom>
        </p:spPr>
        <p:txBody>
          <a:bodyPr vert="horz" lIns="91440" tIns="45720" rIns="91440" bIns="45720" rtlCol="0" anchor="b"/>
          <a:lstStyle>
            <a:lvl1pPr algn="r">
              <a:defRPr sz="1200"/>
            </a:lvl1pPr>
          </a:lstStyle>
          <a:p>
            <a:fld id="{A85DB3CD-82CE-4D61-A55F-4B85DC44DBC7}" type="slidenum">
              <a:rPr lang="en-US" smtClean="0"/>
              <a:pPr/>
              <a:t>‹#›</a:t>
            </a:fld>
            <a:endParaRPr lang="en-US"/>
          </a:p>
        </p:txBody>
      </p:sp>
    </p:spTree>
    <p:extLst>
      <p:ext uri="{BB962C8B-B14F-4D97-AF65-F5344CB8AC3E}">
        <p14:creationId xmlns:p14="http://schemas.microsoft.com/office/powerpoint/2010/main" val="221842872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85DB3CD-82CE-4D61-A55F-4B85DC44DBC7}" type="slidenum">
              <a:rPr lang="en-US" smtClean="0"/>
              <a:pPr/>
              <a:t>1</a:t>
            </a:fld>
            <a:endParaRPr lang="en-US" dirty="0"/>
          </a:p>
        </p:txBody>
      </p:sp>
    </p:spTree>
    <p:extLst>
      <p:ext uri="{BB962C8B-B14F-4D97-AF65-F5344CB8AC3E}">
        <p14:creationId xmlns:p14="http://schemas.microsoft.com/office/powerpoint/2010/main" val="13061130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Average HH size of 4.9 which is  which is slightly higher than the national average household size of 4.4 (NSO, 2019). </a:t>
            </a:r>
          </a:p>
          <a:p>
            <a:endParaRPr lang="en-TZ" dirty="0"/>
          </a:p>
        </p:txBody>
      </p:sp>
      <p:sp>
        <p:nvSpPr>
          <p:cNvPr id="4" name="Slide Number Placeholder 3"/>
          <p:cNvSpPr>
            <a:spLocks noGrp="1"/>
          </p:cNvSpPr>
          <p:nvPr>
            <p:ph type="sldNum" sz="quarter" idx="5"/>
          </p:nvPr>
        </p:nvSpPr>
        <p:spPr/>
        <p:txBody>
          <a:bodyPr/>
          <a:lstStyle/>
          <a:p>
            <a:fld id="{A85DB3CD-82CE-4D61-A55F-4B85DC44DBC7}" type="slidenum">
              <a:rPr lang="en-US" smtClean="0"/>
              <a:pPr/>
              <a:t>14</a:t>
            </a:fld>
            <a:endParaRPr lang="en-US"/>
          </a:p>
        </p:txBody>
      </p:sp>
    </p:spTree>
    <p:extLst>
      <p:ext uri="{BB962C8B-B14F-4D97-AF65-F5344CB8AC3E}">
        <p14:creationId xmlns:p14="http://schemas.microsoft.com/office/powerpoint/2010/main" val="357162291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228600">
              <a:buFont typeface="Wingdings" panose="05000000000000000000" pitchFamily="2" charset="2"/>
              <a:buChar char="§"/>
            </a:pPr>
            <a:r>
              <a:rPr lang="en-US" dirty="0"/>
              <a:t>Nearly all the households consumed cereals and grains at both baseline and end line</a:t>
            </a:r>
          </a:p>
          <a:p>
            <a:pPr marL="228600" indent="-228600">
              <a:buFont typeface="Wingdings" panose="05000000000000000000" pitchFamily="2" charset="2"/>
              <a:buChar char="§"/>
            </a:pPr>
            <a:r>
              <a:rPr lang="en-US" dirty="0"/>
              <a:t>Vegetables were the second most consumed foods in both surveys.</a:t>
            </a:r>
          </a:p>
          <a:p>
            <a:pPr marL="228600" indent="-228600">
              <a:buFont typeface="Wingdings" panose="05000000000000000000" pitchFamily="2" charset="2"/>
              <a:buChar char="§"/>
            </a:pPr>
            <a:r>
              <a:rPr lang="en-US" dirty="0"/>
              <a:t>Consumption of pulses and nuts between intervention and comparison group did not differ at baseline.</a:t>
            </a:r>
          </a:p>
          <a:p>
            <a:pPr marL="228600" indent="-228600">
              <a:buFont typeface="Wingdings" panose="05000000000000000000" pitchFamily="2" charset="2"/>
              <a:buChar char="§"/>
            </a:pPr>
            <a:r>
              <a:rPr lang="en-US" dirty="0"/>
              <a:t> The intervention resulted into an increase in proportion of household in the intervention area from 57.6% at baseline to 77.1% at end line as opposed from 51.2% from baseline to 50.0% for the comparison group</a:t>
            </a:r>
          </a:p>
          <a:p>
            <a:pPr marL="228600" indent="-228600">
              <a:buFont typeface="Wingdings" panose="05000000000000000000" pitchFamily="2" charset="2"/>
              <a:buChar char="§"/>
            </a:pPr>
            <a:r>
              <a:rPr lang="en-US" dirty="0"/>
              <a:t>consumption of milk and milk products, eggs and the meat was notably low at both time points. Even after the farmers participated in the interventions consumption of milk and milk products, meat and eggs remained low</a:t>
            </a:r>
          </a:p>
          <a:p>
            <a:pPr marL="228600" indent="-228600">
              <a:buFont typeface="Wingdings" panose="05000000000000000000" pitchFamily="2" charset="2"/>
              <a:buChar char="§"/>
            </a:pPr>
            <a:r>
              <a:rPr lang="en-US" dirty="0"/>
              <a:t>This could be partly explained by the fact that, Animal foods and oils are mostly purchased from markets, therefore consumption of these foods highly depends on financial status of the households (Zimba et al., 2019) and most households could not consume them frequently</a:t>
            </a:r>
          </a:p>
          <a:p>
            <a:pPr marL="171450" indent="-171450">
              <a:buFont typeface="Wingdings" panose="05000000000000000000" pitchFamily="2" charset="2"/>
              <a:buChar char="§"/>
            </a:pPr>
            <a:endParaRPr lang="en-TZ" dirty="0"/>
          </a:p>
        </p:txBody>
      </p:sp>
      <p:sp>
        <p:nvSpPr>
          <p:cNvPr id="4" name="Slide Number Placeholder 3"/>
          <p:cNvSpPr>
            <a:spLocks noGrp="1"/>
          </p:cNvSpPr>
          <p:nvPr>
            <p:ph type="sldNum" sz="quarter" idx="5"/>
          </p:nvPr>
        </p:nvSpPr>
        <p:spPr/>
        <p:txBody>
          <a:bodyPr/>
          <a:lstStyle/>
          <a:p>
            <a:fld id="{A85DB3CD-82CE-4D61-A55F-4B85DC44DBC7}" type="slidenum">
              <a:rPr lang="en-US" smtClean="0"/>
              <a:pPr/>
              <a:t>15</a:t>
            </a:fld>
            <a:endParaRPr lang="en-US"/>
          </a:p>
        </p:txBody>
      </p:sp>
    </p:spTree>
    <p:extLst>
      <p:ext uri="{BB962C8B-B14F-4D97-AF65-F5344CB8AC3E}">
        <p14:creationId xmlns:p14="http://schemas.microsoft.com/office/powerpoint/2010/main" val="396093191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228600">
              <a:buFont typeface="Wingdings" panose="05000000000000000000" pitchFamily="2" charset="2"/>
              <a:buChar char="§"/>
            </a:pPr>
            <a:r>
              <a:rPr lang="en-US" dirty="0"/>
              <a:t>Consumption of pulses and nuts increased in the intervention area from 49.4% at baseline to 67.9 at end line. However, the difference between intervention and comparison area was not significant at end line (p=0.014). </a:t>
            </a:r>
          </a:p>
          <a:p>
            <a:pPr marL="228600" indent="-228600">
              <a:buFont typeface="Wingdings" panose="05000000000000000000" pitchFamily="2" charset="2"/>
              <a:buChar char="§"/>
            </a:pPr>
            <a:r>
              <a:rPr lang="en-US" dirty="0"/>
              <a:t>Nevertheless, the difference between the intervention and comparison area not significant because some villages in </a:t>
            </a:r>
            <a:r>
              <a:rPr lang="en-US" dirty="0" err="1"/>
              <a:t>Nsipe</a:t>
            </a:r>
            <a:r>
              <a:rPr lang="en-US" dirty="0"/>
              <a:t> EPA had stopped meeting for the nutrition education session.  Farmers reported that they failed to meet in end November to December, 2017 because they expected ingredients for cooking demonstration to be provided by the project just like the project did for training of trainers</a:t>
            </a:r>
          </a:p>
          <a:p>
            <a:endParaRPr lang="en-TZ" dirty="0"/>
          </a:p>
        </p:txBody>
      </p:sp>
      <p:sp>
        <p:nvSpPr>
          <p:cNvPr id="4" name="Slide Number Placeholder 3"/>
          <p:cNvSpPr>
            <a:spLocks noGrp="1"/>
          </p:cNvSpPr>
          <p:nvPr>
            <p:ph type="sldNum" sz="quarter" idx="5"/>
          </p:nvPr>
        </p:nvSpPr>
        <p:spPr/>
        <p:txBody>
          <a:bodyPr/>
          <a:lstStyle/>
          <a:p>
            <a:fld id="{A85DB3CD-82CE-4D61-A55F-4B85DC44DBC7}" type="slidenum">
              <a:rPr lang="en-US" smtClean="0"/>
              <a:pPr/>
              <a:t>16</a:t>
            </a:fld>
            <a:endParaRPr lang="en-US"/>
          </a:p>
        </p:txBody>
      </p:sp>
    </p:spTree>
    <p:extLst>
      <p:ext uri="{BB962C8B-B14F-4D97-AF65-F5344CB8AC3E}">
        <p14:creationId xmlns:p14="http://schemas.microsoft.com/office/powerpoint/2010/main" val="307815093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228600">
              <a:buFont typeface="Wingdings" panose="05000000000000000000" pitchFamily="2" charset="2"/>
              <a:buChar char="§"/>
            </a:pPr>
            <a:r>
              <a:rPr lang="en-US" dirty="0"/>
              <a:t>Almost all the households in </a:t>
            </a:r>
            <a:r>
              <a:rPr lang="en-US" dirty="0" err="1"/>
              <a:t>Linthipe</a:t>
            </a:r>
            <a:r>
              <a:rPr lang="en-US" dirty="0"/>
              <a:t> EPA consumed cereals and grains at both baseline and end line</a:t>
            </a:r>
          </a:p>
          <a:p>
            <a:pPr marL="228600" indent="-228600">
              <a:buFont typeface="Wingdings" panose="05000000000000000000" pitchFamily="2" charset="2"/>
              <a:buChar char="§"/>
            </a:pPr>
            <a:r>
              <a:rPr lang="en-US" dirty="0"/>
              <a:t>At end-line consumption of pulses and nuts increased in the intervention area from 56.3% at baseline to 71.6% at end line</a:t>
            </a:r>
          </a:p>
          <a:p>
            <a:pPr marL="228600" indent="-228600">
              <a:buFont typeface="Wingdings" panose="05000000000000000000" pitchFamily="2" charset="2"/>
              <a:buChar char="§"/>
            </a:pPr>
            <a:r>
              <a:rPr lang="en-US" dirty="0"/>
              <a:t>Furthermore, the proportion of households consuming pulses and nuts was significantly higher (p&lt;0.001) in the intervention than the comparison group at end line. </a:t>
            </a:r>
          </a:p>
          <a:p>
            <a:endParaRPr lang="en-TZ" dirty="0"/>
          </a:p>
        </p:txBody>
      </p:sp>
      <p:sp>
        <p:nvSpPr>
          <p:cNvPr id="4" name="Slide Number Placeholder 3"/>
          <p:cNvSpPr>
            <a:spLocks noGrp="1"/>
          </p:cNvSpPr>
          <p:nvPr>
            <p:ph type="sldNum" sz="quarter" idx="5"/>
          </p:nvPr>
        </p:nvSpPr>
        <p:spPr/>
        <p:txBody>
          <a:bodyPr/>
          <a:lstStyle/>
          <a:p>
            <a:fld id="{A85DB3CD-82CE-4D61-A55F-4B85DC44DBC7}" type="slidenum">
              <a:rPr lang="en-US" smtClean="0"/>
              <a:pPr/>
              <a:t>17</a:t>
            </a:fld>
            <a:endParaRPr lang="en-US"/>
          </a:p>
        </p:txBody>
      </p:sp>
    </p:spTree>
    <p:extLst>
      <p:ext uri="{BB962C8B-B14F-4D97-AF65-F5344CB8AC3E}">
        <p14:creationId xmlns:p14="http://schemas.microsoft.com/office/powerpoint/2010/main" val="187428055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228600">
              <a:buFont typeface="Wingdings" panose="05000000000000000000" pitchFamily="2" charset="2"/>
              <a:buChar char="§"/>
            </a:pPr>
            <a:r>
              <a:rPr lang="en-US" dirty="0"/>
              <a:t>The significant difference was observed among food groups that were usually obtained from the market at Baseline.</a:t>
            </a:r>
          </a:p>
          <a:p>
            <a:pPr marL="228600" indent="-228600">
              <a:buFont typeface="Wingdings" panose="05000000000000000000" pitchFamily="2" charset="2"/>
              <a:buChar char="§"/>
            </a:pPr>
            <a:r>
              <a:rPr lang="en-US" dirty="0"/>
              <a:t>Therefore the variations can be because the intervention area is close to the </a:t>
            </a:r>
            <a:r>
              <a:rPr lang="en-US" dirty="0" err="1"/>
              <a:t>Golomoti</a:t>
            </a:r>
            <a:r>
              <a:rPr lang="en-US" dirty="0"/>
              <a:t> trading center market than the comparison area. </a:t>
            </a:r>
          </a:p>
          <a:p>
            <a:pPr marL="228600" indent="-228600">
              <a:buFont typeface="Wingdings" panose="05000000000000000000" pitchFamily="2" charset="2"/>
              <a:buChar char="§"/>
            </a:pPr>
            <a:r>
              <a:rPr lang="en-US" dirty="0"/>
              <a:t> The comparison area is about 6 kilometers away from </a:t>
            </a:r>
            <a:r>
              <a:rPr lang="en-US" dirty="0" err="1"/>
              <a:t>Golomoti</a:t>
            </a:r>
            <a:r>
              <a:rPr lang="en-US" dirty="0"/>
              <a:t> trading center market while intervention area is ranging from 1-2 kilometers depending on the village. </a:t>
            </a:r>
          </a:p>
          <a:p>
            <a:pPr marL="228600" indent="-228600">
              <a:buFont typeface="Wingdings" panose="05000000000000000000" pitchFamily="2" charset="2"/>
              <a:buChar char="§"/>
            </a:pPr>
            <a:r>
              <a:rPr lang="en-US" dirty="0"/>
              <a:t> According Jones et al (2014), Market has an effect on quality of diet because most farmers in rural areas sell part of their maize and other crop produces such as legumes, vegetables and fruits to buy other food commodities which they cannot produce themselves, or that they produce but not in season</a:t>
            </a:r>
          </a:p>
          <a:p>
            <a:endParaRPr lang="en-TZ" dirty="0"/>
          </a:p>
        </p:txBody>
      </p:sp>
      <p:sp>
        <p:nvSpPr>
          <p:cNvPr id="4" name="Slide Number Placeholder 3"/>
          <p:cNvSpPr>
            <a:spLocks noGrp="1"/>
          </p:cNvSpPr>
          <p:nvPr>
            <p:ph type="sldNum" sz="quarter" idx="5"/>
          </p:nvPr>
        </p:nvSpPr>
        <p:spPr/>
        <p:txBody>
          <a:bodyPr/>
          <a:lstStyle/>
          <a:p>
            <a:fld id="{A85DB3CD-82CE-4D61-A55F-4B85DC44DBC7}" type="slidenum">
              <a:rPr lang="en-US" smtClean="0"/>
              <a:pPr/>
              <a:t>18</a:t>
            </a:fld>
            <a:endParaRPr lang="en-US"/>
          </a:p>
        </p:txBody>
      </p:sp>
    </p:spTree>
    <p:extLst>
      <p:ext uri="{BB962C8B-B14F-4D97-AF65-F5344CB8AC3E}">
        <p14:creationId xmlns:p14="http://schemas.microsoft.com/office/powerpoint/2010/main" val="317979555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228600">
              <a:buFont typeface="Wingdings" panose="05000000000000000000" pitchFamily="2" charset="2"/>
              <a:buChar char="§"/>
            </a:pPr>
            <a:r>
              <a:rPr lang="en-US" dirty="0"/>
              <a:t>The percentage of households with high dietary diversity significantly increased after the intervention in the intervention groups in all the EPAs except </a:t>
            </a:r>
            <a:r>
              <a:rPr lang="en-US" dirty="0" err="1"/>
              <a:t>Nsipe</a:t>
            </a:r>
            <a:r>
              <a:rPr lang="en-US" dirty="0"/>
              <a:t> EPA. </a:t>
            </a:r>
          </a:p>
          <a:p>
            <a:pPr marL="228600" indent="-228600">
              <a:buFont typeface="Wingdings" panose="05000000000000000000" pitchFamily="2" charset="2"/>
              <a:buChar char="§"/>
            </a:pPr>
            <a:r>
              <a:rPr lang="en-US" dirty="0"/>
              <a:t>This could be supported by the results presented in the previous Tables where there was a significant increase in the percentage of smallholder farming households who consumed fruits, pulses and nuts and fats and oils in the intervention area than the comparison areas at the end line.</a:t>
            </a:r>
          </a:p>
          <a:p>
            <a:pPr marL="228600" indent="-228600">
              <a:buFont typeface="Wingdings" panose="05000000000000000000" pitchFamily="2" charset="2"/>
              <a:buChar char="§"/>
            </a:pPr>
            <a:r>
              <a:rPr lang="en-US" dirty="0" err="1"/>
              <a:t>Waswa</a:t>
            </a:r>
            <a:r>
              <a:rPr lang="en-US" dirty="0"/>
              <a:t> et al. (2015), in Kenya reported similar findings that showed improvements in children’s dietary diversity in the intervention group, which attended nutrition education sessions compared to the comparison group</a:t>
            </a:r>
          </a:p>
          <a:p>
            <a:endParaRPr lang="en-TZ" dirty="0"/>
          </a:p>
        </p:txBody>
      </p:sp>
      <p:sp>
        <p:nvSpPr>
          <p:cNvPr id="4" name="Slide Number Placeholder 3"/>
          <p:cNvSpPr>
            <a:spLocks noGrp="1"/>
          </p:cNvSpPr>
          <p:nvPr>
            <p:ph type="sldNum" sz="quarter" idx="5"/>
          </p:nvPr>
        </p:nvSpPr>
        <p:spPr/>
        <p:txBody>
          <a:bodyPr/>
          <a:lstStyle/>
          <a:p>
            <a:fld id="{A85DB3CD-82CE-4D61-A55F-4B85DC44DBC7}" type="slidenum">
              <a:rPr lang="en-US" smtClean="0"/>
              <a:pPr/>
              <a:t>19</a:t>
            </a:fld>
            <a:endParaRPr lang="en-US"/>
          </a:p>
        </p:txBody>
      </p:sp>
    </p:spTree>
    <p:extLst>
      <p:ext uri="{BB962C8B-B14F-4D97-AF65-F5344CB8AC3E}">
        <p14:creationId xmlns:p14="http://schemas.microsoft.com/office/powerpoint/2010/main" val="288948699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TZ" dirty="0"/>
          </a:p>
        </p:txBody>
      </p:sp>
      <p:sp>
        <p:nvSpPr>
          <p:cNvPr id="4" name="Slide Number Placeholder 3"/>
          <p:cNvSpPr>
            <a:spLocks noGrp="1"/>
          </p:cNvSpPr>
          <p:nvPr>
            <p:ph type="sldNum" sz="quarter" idx="5"/>
          </p:nvPr>
        </p:nvSpPr>
        <p:spPr/>
        <p:txBody>
          <a:bodyPr/>
          <a:lstStyle/>
          <a:p>
            <a:fld id="{A85DB3CD-82CE-4D61-A55F-4B85DC44DBC7}" type="slidenum">
              <a:rPr lang="en-US" smtClean="0"/>
              <a:pPr/>
              <a:t>20</a:t>
            </a:fld>
            <a:endParaRPr lang="en-US"/>
          </a:p>
        </p:txBody>
      </p:sp>
    </p:spTree>
    <p:extLst>
      <p:ext uri="{BB962C8B-B14F-4D97-AF65-F5344CB8AC3E}">
        <p14:creationId xmlns:p14="http://schemas.microsoft.com/office/powerpoint/2010/main" val="255784395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Wingdings" panose="05000000000000000000" pitchFamily="2" charset="2"/>
              <a:buChar char="§"/>
            </a:pPr>
            <a:r>
              <a:rPr lang="en-US" dirty="0"/>
              <a:t>Majority of households in the intervention group across all EPAs processed different food products compared to the comparison group at end line </a:t>
            </a:r>
          </a:p>
          <a:p>
            <a:pPr marL="171450" indent="-171450">
              <a:buFont typeface="Wingdings" panose="05000000000000000000" pitchFamily="2" charset="2"/>
              <a:buChar char="§"/>
            </a:pPr>
            <a:r>
              <a:rPr lang="en-US" dirty="0"/>
              <a:t>In </a:t>
            </a:r>
            <a:r>
              <a:rPr lang="en-US" dirty="0" err="1"/>
              <a:t>Golomoti</a:t>
            </a:r>
            <a:r>
              <a:rPr lang="en-US" dirty="0"/>
              <a:t> EPA food product processing and preparation significantly increased from 12.2% at baseline to 85.1% at end line at intervention area</a:t>
            </a:r>
          </a:p>
          <a:p>
            <a:pPr marL="171450" indent="-171450">
              <a:buFont typeface="Wingdings" panose="05000000000000000000" pitchFamily="2" charset="2"/>
              <a:buChar char="§"/>
            </a:pPr>
            <a:r>
              <a:rPr lang="en-US" dirty="0"/>
              <a:t>in </a:t>
            </a:r>
            <a:r>
              <a:rPr lang="en-US" dirty="0" err="1"/>
              <a:t>Linthipe</a:t>
            </a:r>
            <a:r>
              <a:rPr lang="en-US" dirty="0"/>
              <a:t> EPA food processing and preparation increased from 25.7% to 75% in the intervention area. </a:t>
            </a:r>
          </a:p>
          <a:p>
            <a:pPr marL="171450" indent="-171450">
              <a:buFont typeface="Wingdings" panose="05000000000000000000" pitchFamily="2" charset="2"/>
              <a:buChar char="§"/>
            </a:pPr>
            <a:r>
              <a:rPr lang="en-US" dirty="0"/>
              <a:t> In </a:t>
            </a:r>
            <a:r>
              <a:rPr lang="en-US" dirty="0" err="1"/>
              <a:t>Kandeu</a:t>
            </a:r>
            <a:r>
              <a:rPr lang="en-US" dirty="0"/>
              <a:t> EPA, food product processing and preparation increased from 21.2% to 74.7% at end line. </a:t>
            </a:r>
          </a:p>
          <a:p>
            <a:pPr marL="171450" indent="-171450">
              <a:buFont typeface="Wingdings" panose="05000000000000000000" pitchFamily="2" charset="2"/>
              <a:buChar char="§"/>
            </a:pPr>
            <a:r>
              <a:rPr lang="en-US" dirty="0"/>
              <a:t>In </a:t>
            </a:r>
            <a:r>
              <a:rPr lang="en-US" dirty="0" err="1"/>
              <a:t>Nsipe</a:t>
            </a:r>
            <a:r>
              <a:rPr lang="en-US" dirty="0"/>
              <a:t> EPA, it only increased from 18.5% at baseline to 33% at end line. </a:t>
            </a:r>
          </a:p>
          <a:p>
            <a:endParaRPr lang="en-TZ" dirty="0"/>
          </a:p>
        </p:txBody>
      </p:sp>
      <p:sp>
        <p:nvSpPr>
          <p:cNvPr id="4" name="Slide Number Placeholder 3"/>
          <p:cNvSpPr>
            <a:spLocks noGrp="1"/>
          </p:cNvSpPr>
          <p:nvPr>
            <p:ph type="sldNum" sz="quarter" idx="5"/>
          </p:nvPr>
        </p:nvSpPr>
        <p:spPr/>
        <p:txBody>
          <a:bodyPr/>
          <a:lstStyle/>
          <a:p>
            <a:fld id="{A85DB3CD-82CE-4D61-A55F-4B85DC44DBC7}" type="slidenum">
              <a:rPr lang="en-US" smtClean="0"/>
              <a:pPr/>
              <a:t>21</a:t>
            </a:fld>
            <a:endParaRPr lang="en-US"/>
          </a:p>
        </p:txBody>
      </p:sp>
    </p:spTree>
    <p:extLst>
      <p:ext uri="{BB962C8B-B14F-4D97-AF65-F5344CB8AC3E}">
        <p14:creationId xmlns:p14="http://schemas.microsoft.com/office/powerpoint/2010/main" val="317203731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Wingdings" panose="05000000000000000000" pitchFamily="2" charset="2"/>
              <a:buChar char="§"/>
            </a:pPr>
            <a:r>
              <a:rPr lang="en-US" dirty="0"/>
              <a:t>Overall, soymilk was the most common food product processed by most households in the intervention areas across all EPAs </a:t>
            </a:r>
          </a:p>
          <a:p>
            <a:pPr marL="171450" indent="-171450">
              <a:buFont typeface="Wingdings" panose="05000000000000000000" pitchFamily="2" charset="2"/>
              <a:buChar char="§"/>
            </a:pPr>
            <a:r>
              <a:rPr lang="en-US" dirty="0"/>
              <a:t>Soybean-based </a:t>
            </a:r>
            <a:r>
              <a:rPr lang="en-US" dirty="0" err="1"/>
              <a:t>Likuni</a:t>
            </a:r>
            <a:r>
              <a:rPr lang="en-US" dirty="0"/>
              <a:t> </a:t>
            </a:r>
            <a:r>
              <a:rPr lang="en-US" dirty="0" err="1"/>
              <a:t>phala</a:t>
            </a:r>
            <a:r>
              <a:rPr lang="en-US" dirty="0"/>
              <a:t> flour and peanut butter (</a:t>
            </a:r>
            <a:r>
              <a:rPr lang="en-US" dirty="0" err="1"/>
              <a:t>Chiponde</a:t>
            </a:r>
            <a:r>
              <a:rPr lang="en-US" dirty="0"/>
              <a:t>) were the second and third significant food products processed </a:t>
            </a:r>
          </a:p>
          <a:p>
            <a:pPr marL="171450" indent="-171450">
              <a:buFont typeface="Wingdings" panose="05000000000000000000" pitchFamily="2" charset="2"/>
              <a:buChar char="§"/>
            </a:pPr>
            <a:r>
              <a:rPr lang="en-US" dirty="0"/>
              <a:t>  The other food products that were processed in the intervention areas included:  roasted Maize and Cowpea flour, cowpea dhal, roasted maize and soybean flour, soya pieces (</a:t>
            </a:r>
            <a:r>
              <a:rPr lang="en-US" dirty="0" err="1"/>
              <a:t>Nyama</a:t>
            </a:r>
            <a:r>
              <a:rPr lang="en-US" dirty="0"/>
              <a:t> soya), soy dhal and pigeon pea dhal. </a:t>
            </a:r>
            <a:endParaRPr lang="en-TZ" dirty="0"/>
          </a:p>
        </p:txBody>
      </p:sp>
      <p:sp>
        <p:nvSpPr>
          <p:cNvPr id="4" name="Slide Number Placeholder 3"/>
          <p:cNvSpPr>
            <a:spLocks noGrp="1"/>
          </p:cNvSpPr>
          <p:nvPr>
            <p:ph type="sldNum" sz="quarter" idx="5"/>
          </p:nvPr>
        </p:nvSpPr>
        <p:spPr/>
        <p:txBody>
          <a:bodyPr/>
          <a:lstStyle/>
          <a:p>
            <a:fld id="{A85DB3CD-82CE-4D61-A55F-4B85DC44DBC7}" type="slidenum">
              <a:rPr lang="en-US" smtClean="0"/>
              <a:pPr/>
              <a:t>22</a:t>
            </a:fld>
            <a:endParaRPr lang="en-US"/>
          </a:p>
        </p:txBody>
      </p:sp>
    </p:spTree>
    <p:extLst>
      <p:ext uri="{BB962C8B-B14F-4D97-AF65-F5344CB8AC3E}">
        <p14:creationId xmlns:p14="http://schemas.microsoft.com/office/powerpoint/2010/main" val="231972220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Wingdings" panose="05000000000000000000" pitchFamily="2" charset="2"/>
              <a:buChar char="§"/>
            </a:pPr>
            <a:r>
              <a:rPr lang="en-US" dirty="0"/>
              <a:t>Cowpea balls (</a:t>
            </a:r>
            <a:r>
              <a:rPr lang="en-US" dirty="0" err="1"/>
              <a:t>Nyama</a:t>
            </a:r>
            <a:r>
              <a:rPr lang="en-US" dirty="0"/>
              <a:t> </a:t>
            </a:r>
            <a:r>
              <a:rPr lang="en-US" dirty="0" err="1"/>
              <a:t>Khobwe</a:t>
            </a:r>
            <a:r>
              <a:rPr lang="en-US" dirty="0"/>
              <a:t>) was the most common dish prepared by most households in the intervention areas in all the four EPAs understudy </a:t>
            </a:r>
          </a:p>
          <a:p>
            <a:pPr marL="171450" indent="-171450">
              <a:buFont typeface="Wingdings" panose="05000000000000000000" pitchFamily="2" charset="2"/>
              <a:buChar char="§"/>
            </a:pPr>
            <a:r>
              <a:rPr lang="en-US" dirty="0"/>
              <a:t>  Cowpea balls can be consumed both as a snack and relish and this could explain why it was commonly prepared by most households. </a:t>
            </a:r>
          </a:p>
          <a:p>
            <a:pPr marL="171450" indent="-171450">
              <a:buFont typeface="Wingdings" panose="05000000000000000000" pitchFamily="2" charset="2"/>
              <a:buChar char="§"/>
            </a:pPr>
            <a:r>
              <a:rPr lang="en-US" dirty="0"/>
              <a:t>  Sweet potatoes, boiled, with groundnut flour (</a:t>
            </a:r>
            <a:r>
              <a:rPr lang="en-US" dirty="0" err="1"/>
              <a:t>Futali</a:t>
            </a:r>
            <a:r>
              <a:rPr lang="en-US" dirty="0"/>
              <a:t>) was the second common dish prepared  households in the intervention area.  Overall, OFSP, g/nut and vegetable porridge</a:t>
            </a:r>
          </a:p>
        </p:txBody>
      </p:sp>
      <p:sp>
        <p:nvSpPr>
          <p:cNvPr id="4" name="Slide Number Placeholder 3"/>
          <p:cNvSpPr>
            <a:spLocks noGrp="1"/>
          </p:cNvSpPr>
          <p:nvPr>
            <p:ph type="sldNum" sz="quarter" idx="5"/>
          </p:nvPr>
        </p:nvSpPr>
        <p:spPr/>
        <p:txBody>
          <a:bodyPr/>
          <a:lstStyle/>
          <a:p>
            <a:fld id="{A85DB3CD-82CE-4D61-A55F-4B85DC44DBC7}" type="slidenum">
              <a:rPr lang="en-US" smtClean="0"/>
              <a:pPr/>
              <a:t>23</a:t>
            </a:fld>
            <a:endParaRPr lang="en-US"/>
          </a:p>
        </p:txBody>
      </p:sp>
    </p:spTree>
    <p:extLst>
      <p:ext uri="{BB962C8B-B14F-4D97-AF65-F5344CB8AC3E}">
        <p14:creationId xmlns:p14="http://schemas.microsoft.com/office/powerpoint/2010/main" val="172900241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plant-based diet tends to be low in micronutrients which are often in a form that is not easily absorbed</a:t>
            </a:r>
          </a:p>
          <a:p>
            <a:endParaRPr lang="en-TZ" dirty="0"/>
          </a:p>
        </p:txBody>
      </p:sp>
      <p:sp>
        <p:nvSpPr>
          <p:cNvPr id="4" name="Slide Number Placeholder 3"/>
          <p:cNvSpPr>
            <a:spLocks noGrp="1"/>
          </p:cNvSpPr>
          <p:nvPr>
            <p:ph type="sldNum" sz="quarter" idx="5"/>
          </p:nvPr>
        </p:nvSpPr>
        <p:spPr/>
        <p:txBody>
          <a:bodyPr/>
          <a:lstStyle/>
          <a:p>
            <a:fld id="{A85DB3CD-82CE-4D61-A55F-4B85DC44DBC7}" type="slidenum">
              <a:rPr lang="en-US" smtClean="0"/>
              <a:pPr/>
              <a:t>2</a:t>
            </a:fld>
            <a:endParaRPr lang="en-US"/>
          </a:p>
        </p:txBody>
      </p:sp>
    </p:spTree>
    <p:extLst>
      <p:ext uri="{BB962C8B-B14F-4D97-AF65-F5344CB8AC3E}">
        <p14:creationId xmlns:p14="http://schemas.microsoft.com/office/powerpoint/2010/main" val="218105760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contributed to the failure to process or prepare of some food products/dishes. </a:t>
            </a:r>
          </a:p>
          <a:p>
            <a:endParaRPr lang="en-TZ" dirty="0"/>
          </a:p>
        </p:txBody>
      </p:sp>
      <p:sp>
        <p:nvSpPr>
          <p:cNvPr id="4" name="Slide Number Placeholder 3"/>
          <p:cNvSpPr>
            <a:spLocks noGrp="1"/>
          </p:cNvSpPr>
          <p:nvPr>
            <p:ph type="sldNum" sz="quarter" idx="5"/>
          </p:nvPr>
        </p:nvSpPr>
        <p:spPr/>
        <p:txBody>
          <a:bodyPr/>
          <a:lstStyle/>
          <a:p>
            <a:fld id="{A85DB3CD-82CE-4D61-A55F-4B85DC44DBC7}" type="slidenum">
              <a:rPr lang="en-US" smtClean="0"/>
              <a:pPr/>
              <a:t>24</a:t>
            </a:fld>
            <a:endParaRPr lang="en-US"/>
          </a:p>
        </p:txBody>
      </p:sp>
    </p:spTree>
    <p:extLst>
      <p:ext uri="{BB962C8B-B14F-4D97-AF65-F5344CB8AC3E}">
        <p14:creationId xmlns:p14="http://schemas.microsoft.com/office/powerpoint/2010/main" val="262658731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Wingdings" panose="05000000000000000000" pitchFamily="2" charset="2"/>
              <a:buChar char="§"/>
            </a:pPr>
            <a:r>
              <a:rPr lang="en-US" dirty="0"/>
              <a:t>Food budgeting practices were not adhered to by many households as shown in Figure 4.4. </a:t>
            </a:r>
          </a:p>
          <a:p>
            <a:pPr marL="171450" indent="-171450">
              <a:buFont typeface="Wingdings" panose="05000000000000000000" pitchFamily="2" charset="2"/>
              <a:buChar char="§"/>
            </a:pPr>
            <a:r>
              <a:rPr lang="en-US" dirty="0"/>
              <a:t>Both groups of intervention and comparison, in all the EPAs, a low percentage of households reported to have developed a food budget during the previous growing season. </a:t>
            </a:r>
          </a:p>
          <a:p>
            <a:endParaRPr lang="en-TZ" dirty="0"/>
          </a:p>
        </p:txBody>
      </p:sp>
      <p:sp>
        <p:nvSpPr>
          <p:cNvPr id="4" name="Slide Number Placeholder 3"/>
          <p:cNvSpPr>
            <a:spLocks noGrp="1"/>
          </p:cNvSpPr>
          <p:nvPr>
            <p:ph type="sldNum" sz="quarter" idx="5"/>
          </p:nvPr>
        </p:nvSpPr>
        <p:spPr/>
        <p:txBody>
          <a:bodyPr/>
          <a:lstStyle/>
          <a:p>
            <a:fld id="{A85DB3CD-82CE-4D61-A55F-4B85DC44DBC7}" type="slidenum">
              <a:rPr lang="en-US" smtClean="0"/>
              <a:pPr/>
              <a:t>25</a:t>
            </a:fld>
            <a:endParaRPr lang="en-US"/>
          </a:p>
        </p:txBody>
      </p:sp>
    </p:spTree>
    <p:extLst>
      <p:ext uri="{BB962C8B-B14F-4D97-AF65-F5344CB8AC3E}">
        <p14:creationId xmlns:p14="http://schemas.microsoft.com/office/powerpoint/2010/main" val="227428001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Wingdings" panose="05000000000000000000" pitchFamily="2" charset="2"/>
              <a:buChar char="§"/>
            </a:pPr>
            <a:r>
              <a:rPr lang="en-US" dirty="0"/>
              <a:t>Households with a large number of people were 0.893 times less likely (95% CI: 0.815, 0.979) to attain high dietary diversity compared to those with small number of people.</a:t>
            </a:r>
          </a:p>
          <a:p>
            <a:pPr marL="171450" indent="-171450">
              <a:buFont typeface="Wingdings" panose="05000000000000000000" pitchFamily="2" charset="2"/>
              <a:buChar char="§"/>
            </a:pPr>
            <a:r>
              <a:rPr lang="en-US" dirty="0"/>
              <a:t>A study by </a:t>
            </a:r>
            <a:r>
              <a:rPr lang="en-US" dirty="0" err="1"/>
              <a:t>Koppmair</a:t>
            </a:r>
            <a:r>
              <a:rPr lang="en-US" dirty="0"/>
              <a:t> et al. (2016), also found that, household size was negatively associated with dietary diversity </a:t>
            </a:r>
          </a:p>
          <a:p>
            <a:pPr marL="171450" indent="-171450">
              <a:buFont typeface="Wingdings" panose="05000000000000000000" pitchFamily="2" charset="2"/>
              <a:buChar char="§"/>
            </a:pPr>
            <a:r>
              <a:rPr lang="en-US" dirty="0"/>
              <a:t>Households which grew a high number of crops on their farm were 1.214 times more likely (95% CI: 1.082, 1.361) to attain a high dietary diversity.  These findings suggest a higher probability of households with high crop production diversity to move from a low dietary diversity status to a high dietary diversity status. </a:t>
            </a:r>
          </a:p>
          <a:p>
            <a:pPr marL="171450" indent="-171450">
              <a:buFont typeface="Wingdings" panose="05000000000000000000" pitchFamily="2" charset="2"/>
              <a:buChar char="§"/>
            </a:pPr>
            <a:r>
              <a:rPr lang="en-US" dirty="0"/>
              <a:t>Therefore, when the smallholder farming household produce a variety of food groups such cereals, legumes, roots and tubers, fruits and vegetables they tend to have a more diverse diet (</a:t>
            </a:r>
            <a:r>
              <a:rPr lang="en-US" dirty="0" err="1"/>
              <a:t>Koppmair</a:t>
            </a:r>
            <a:r>
              <a:rPr lang="en-US" dirty="0"/>
              <a:t> et al., 2016). </a:t>
            </a:r>
          </a:p>
          <a:p>
            <a:endParaRPr lang="en-TZ" dirty="0"/>
          </a:p>
        </p:txBody>
      </p:sp>
      <p:sp>
        <p:nvSpPr>
          <p:cNvPr id="4" name="Slide Number Placeholder 3"/>
          <p:cNvSpPr>
            <a:spLocks noGrp="1"/>
          </p:cNvSpPr>
          <p:nvPr>
            <p:ph type="sldNum" sz="quarter" idx="5"/>
          </p:nvPr>
        </p:nvSpPr>
        <p:spPr/>
        <p:txBody>
          <a:bodyPr/>
          <a:lstStyle/>
          <a:p>
            <a:fld id="{A85DB3CD-82CE-4D61-A55F-4B85DC44DBC7}" type="slidenum">
              <a:rPr lang="en-US" smtClean="0"/>
              <a:pPr/>
              <a:t>26</a:t>
            </a:fld>
            <a:endParaRPr lang="en-US"/>
          </a:p>
        </p:txBody>
      </p:sp>
    </p:spTree>
    <p:extLst>
      <p:ext uri="{BB962C8B-B14F-4D97-AF65-F5344CB8AC3E}">
        <p14:creationId xmlns:p14="http://schemas.microsoft.com/office/powerpoint/2010/main" val="199986034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TZ" dirty="0"/>
          </a:p>
        </p:txBody>
      </p:sp>
      <p:sp>
        <p:nvSpPr>
          <p:cNvPr id="4" name="Slide Number Placeholder 3"/>
          <p:cNvSpPr>
            <a:spLocks noGrp="1"/>
          </p:cNvSpPr>
          <p:nvPr>
            <p:ph type="sldNum" sz="quarter" idx="5"/>
          </p:nvPr>
        </p:nvSpPr>
        <p:spPr/>
        <p:txBody>
          <a:bodyPr/>
          <a:lstStyle/>
          <a:p>
            <a:fld id="{A85DB3CD-82CE-4D61-A55F-4B85DC44DBC7}" type="slidenum">
              <a:rPr lang="en-US" smtClean="0"/>
              <a:pPr/>
              <a:t>27</a:t>
            </a:fld>
            <a:endParaRPr lang="en-US"/>
          </a:p>
        </p:txBody>
      </p:sp>
    </p:spTree>
    <p:extLst>
      <p:ext uri="{BB962C8B-B14F-4D97-AF65-F5344CB8AC3E}">
        <p14:creationId xmlns:p14="http://schemas.microsoft.com/office/powerpoint/2010/main" val="164098756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TZ" dirty="0"/>
          </a:p>
        </p:txBody>
      </p:sp>
      <p:sp>
        <p:nvSpPr>
          <p:cNvPr id="4" name="Slide Number Placeholder 3"/>
          <p:cNvSpPr>
            <a:spLocks noGrp="1"/>
          </p:cNvSpPr>
          <p:nvPr>
            <p:ph type="sldNum" sz="quarter" idx="5"/>
          </p:nvPr>
        </p:nvSpPr>
        <p:spPr/>
        <p:txBody>
          <a:bodyPr/>
          <a:lstStyle/>
          <a:p>
            <a:fld id="{A85DB3CD-82CE-4D61-A55F-4B85DC44DBC7}" type="slidenum">
              <a:rPr lang="en-US" smtClean="0"/>
              <a:pPr/>
              <a:t>28</a:t>
            </a:fld>
            <a:endParaRPr lang="en-US"/>
          </a:p>
        </p:txBody>
      </p:sp>
    </p:spTree>
    <p:extLst>
      <p:ext uri="{BB962C8B-B14F-4D97-AF65-F5344CB8AC3E}">
        <p14:creationId xmlns:p14="http://schemas.microsoft.com/office/powerpoint/2010/main" val="84038211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TZ" dirty="0"/>
          </a:p>
        </p:txBody>
      </p:sp>
      <p:sp>
        <p:nvSpPr>
          <p:cNvPr id="4" name="Slide Number Placeholder 3"/>
          <p:cNvSpPr>
            <a:spLocks noGrp="1"/>
          </p:cNvSpPr>
          <p:nvPr>
            <p:ph type="sldNum" sz="quarter" idx="5"/>
          </p:nvPr>
        </p:nvSpPr>
        <p:spPr/>
        <p:txBody>
          <a:bodyPr/>
          <a:lstStyle/>
          <a:p>
            <a:fld id="{A85DB3CD-82CE-4D61-A55F-4B85DC44DBC7}" type="slidenum">
              <a:rPr lang="en-US" smtClean="0"/>
              <a:pPr/>
              <a:t>29</a:t>
            </a:fld>
            <a:endParaRPr lang="en-US"/>
          </a:p>
        </p:txBody>
      </p:sp>
    </p:spTree>
    <p:extLst>
      <p:ext uri="{BB962C8B-B14F-4D97-AF65-F5344CB8AC3E}">
        <p14:creationId xmlns:p14="http://schemas.microsoft.com/office/powerpoint/2010/main" val="350203837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with the most frequently consumed food groups being cereals and vegetables</a:t>
            </a:r>
          </a:p>
          <a:p>
            <a:endParaRPr lang="en-US" dirty="0"/>
          </a:p>
          <a:p>
            <a:endParaRPr lang="en-US" dirty="0"/>
          </a:p>
          <a:p>
            <a:r>
              <a:rPr lang="en-US" dirty="0"/>
              <a:t>with the most frequently consumed food groups being cereals and vegetables</a:t>
            </a:r>
          </a:p>
          <a:p>
            <a:endParaRPr lang="en-US" dirty="0"/>
          </a:p>
          <a:p>
            <a:endParaRPr lang="en-US" dirty="0"/>
          </a:p>
          <a:p>
            <a:endParaRPr lang="en-TZ" dirty="0"/>
          </a:p>
        </p:txBody>
      </p:sp>
      <p:sp>
        <p:nvSpPr>
          <p:cNvPr id="4" name="Slide Number Placeholder 3"/>
          <p:cNvSpPr>
            <a:spLocks noGrp="1"/>
          </p:cNvSpPr>
          <p:nvPr>
            <p:ph type="sldNum" sz="quarter" idx="5"/>
          </p:nvPr>
        </p:nvSpPr>
        <p:spPr/>
        <p:txBody>
          <a:bodyPr/>
          <a:lstStyle/>
          <a:p>
            <a:fld id="{A85DB3CD-82CE-4D61-A55F-4B85DC44DBC7}" type="slidenum">
              <a:rPr lang="en-US" smtClean="0"/>
              <a:pPr/>
              <a:t>3</a:t>
            </a:fld>
            <a:endParaRPr lang="en-US"/>
          </a:p>
        </p:txBody>
      </p:sp>
    </p:spTree>
    <p:extLst>
      <p:ext uri="{BB962C8B-B14F-4D97-AF65-F5344CB8AC3E}">
        <p14:creationId xmlns:p14="http://schemas.microsoft.com/office/powerpoint/2010/main" val="214282626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en-TZ" dirty="0"/>
              <a:t>The second survey was conducted at the similar time as baseline survey (September, 2018) to capture similar seasons. </a:t>
            </a:r>
          </a:p>
          <a:p>
            <a:endParaRPr lang="en-TZ" dirty="0"/>
          </a:p>
        </p:txBody>
      </p:sp>
      <p:sp>
        <p:nvSpPr>
          <p:cNvPr id="4" name="Slide Number Placeholder 3"/>
          <p:cNvSpPr>
            <a:spLocks noGrp="1"/>
          </p:cNvSpPr>
          <p:nvPr>
            <p:ph type="sldNum" sz="quarter" idx="5"/>
          </p:nvPr>
        </p:nvSpPr>
        <p:spPr/>
        <p:txBody>
          <a:bodyPr/>
          <a:lstStyle/>
          <a:p>
            <a:fld id="{A85DB3CD-82CE-4D61-A55F-4B85DC44DBC7}" type="slidenum">
              <a:rPr lang="en-US" smtClean="0"/>
              <a:pPr/>
              <a:t>7</a:t>
            </a:fld>
            <a:endParaRPr lang="en-US"/>
          </a:p>
        </p:txBody>
      </p:sp>
    </p:spTree>
    <p:extLst>
      <p:ext uri="{BB962C8B-B14F-4D97-AF65-F5344CB8AC3E}">
        <p14:creationId xmlns:p14="http://schemas.microsoft.com/office/powerpoint/2010/main" val="37013367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Wingdings" panose="05000000000000000000" pitchFamily="2" charset="2"/>
              <a:buChar char="§"/>
            </a:pPr>
            <a:r>
              <a:rPr lang="en-US" dirty="0"/>
              <a:t>Reason for the study area: Study Embedded in a bigger (Africa Research in Sustainable Intensification for the Next Generation) program</a:t>
            </a:r>
          </a:p>
          <a:p>
            <a:pPr marL="171450" indent="-171450">
              <a:buFont typeface="Wingdings" panose="05000000000000000000" pitchFamily="2" charset="2"/>
              <a:buChar char="§"/>
            </a:pPr>
            <a:r>
              <a:rPr lang="en-US" dirty="0"/>
              <a:t>Intercropping of different hybrid maize with improved groundnut, soybean, cowpea, pigeon pea and bean varieties with  different doses of NPK fertilizer</a:t>
            </a:r>
          </a:p>
          <a:p>
            <a:pPr marL="171450" indent="-171450">
              <a:buFont typeface="Wingdings" panose="05000000000000000000" pitchFamily="2" charset="2"/>
              <a:buChar char="§"/>
            </a:pPr>
            <a:r>
              <a:rPr lang="en-US" dirty="0"/>
              <a:t>The comparison sections  were sampled in the same EPA of intervention sections so that they fell within a homogenous </a:t>
            </a:r>
            <a:r>
              <a:rPr lang="en-US" dirty="0" err="1"/>
              <a:t>agro</a:t>
            </a:r>
            <a:r>
              <a:rPr lang="en-US" dirty="0"/>
              <a:t>-ecology area as the intervention section to produce statistically valid generalization estimates of the effect of the intervention. Therefore, comparisons of the intervention group and comparison group were made within each of the EPA</a:t>
            </a:r>
          </a:p>
          <a:p>
            <a:endParaRPr lang="en-TZ" dirty="0"/>
          </a:p>
        </p:txBody>
      </p:sp>
      <p:sp>
        <p:nvSpPr>
          <p:cNvPr id="4" name="Slide Number Placeholder 3"/>
          <p:cNvSpPr>
            <a:spLocks noGrp="1"/>
          </p:cNvSpPr>
          <p:nvPr>
            <p:ph type="sldNum" sz="quarter" idx="5"/>
          </p:nvPr>
        </p:nvSpPr>
        <p:spPr/>
        <p:txBody>
          <a:bodyPr/>
          <a:lstStyle/>
          <a:p>
            <a:fld id="{A85DB3CD-82CE-4D61-A55F-4B85DC44DBC7}" type="slidenum">
              <a:rPr lang="en-US" smtClean="0"/>
              <a:pPr/>
              <a:t>8</a:t>
            </a:fld>
            <a:endParaRPr lang="en-US"/>
          </a:p>
        </p:txBody>
      </p:sp>
    </p:spTree>
    <p:extLst>
      <p:ext uri="{BB962C8B-B14F-4D97-AF65-F5344CB8AC3E}">
        <p14:creationId xmlns:p14="http://schemas.microsoft.com/office/powerpoint/2010/main" val="102272774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Wingdings" panose="05000000000000000000" pitchFamily="2" charset="2"/>
              <a:buChar char="§"/>
            </a:pPr>
            <a:r>
              <a:rPr lang="en-US" dirty="0"/>
              <a:t>Mother farmer: Lead farmers selected from targeted villages that are convenient for exposure visits by other farmers (Baby farmer)</a:t>
            </a:r>
          </a:p>
          <a:p>
            <a:pPr marL="171450" indent="-171450">
              <a:buFont typeface="Wingdings" panose="05000000000000000000" pitchFamily="2" charset="2"/>
              <a:buChar char="§"/>
            </a:pPr>
            <a:r>
              <a:rPr lang="en-US" dirty="0"/>
              <a:t>The mother farmers actively participate in demonstration trials of varied agricultural technologies to baby farmers.</a:t>
            </a:r>
          </a:p>
          <a:p>
            <a:pPr marL="171450" indent="-171450">
              <a:buFont typeface="Wingdings" panose="05000000000000000000" pitchFamily="2" charset="2"/>
              <a:buChar char="§"/>
            </a:pPr>
            <a:r>
              <a:rPr lang="en-US" dirty="0"/>
              <a:t>Nutrition intervention: A cascading approach is being employed in the intervention areas</a:t>
            </a:r>
          </a:p>
          <a:p>
            <a:pPr marL="171450" indent="-171450">
              <a:buFont typeface="Wingdings" panose="05000000000000000000" pitchFamily="2" charset="2"/>
              <a:buChar char="§"/>
            </a:pPr>
            <a:r>
              <a:rPr lang="en-US" dirty="0"/>
              <a:t>Mother farmers were trained first and are cascading the innovations to their baby farmers in their communities.</a:t>
            </a:r>
          </a:p>
          <a:p>
            <a:pPr marL="171450" indent="-171450">
              <a:buFont typeface="Wingdings" panose="05000000000000000000" pitchFamily="2" charset="2"/>
              <a:buChar char="§"/>
            </a:pPr>
            <a:r>
              <a:rPr lang="en-US" dirty="0"/>
              <a:t>Nutrition Education- Food product- Introduction to food and nutrition, The importance of consuming a diverse and balanced diets, The seasonal availability of different foods from the different food groups, Forms of malnutrition and symptoms. The importance of observing hygiene and sanitation </a:t>
            </a:r>
          </a:p>
          <a:p>
            <a:pPr marL="171450" indent="-171450">
              <a:buFont typeface="Wingdings" panose="05000000000000000000" pitchFamily="2" charset="2"/>
              <a:buChar char="§"/>
            </a:pPr>
            <a:r>
              <a:rPr lang="en-US" dirty="0"/>
              <a:t>Food processing=The training promoted use of easily accessible and affordable locally available foods to improve the diversity of homemade meals using participatory cooking demonstrations.</a:t>
            </a:r>
          </a:p>
          <a:p>
            <a:pPr marL="171450" indent="-171450">
              <a:buFont typeface="Wingdings" panose="05000000000000000000" pitchFamily="2" charset="2"/>
              <a:buChar char="§"/>
            </a:pPr>
            <a:r>
              <a:rPr lang="en-US" dirty="0"/>
              <a:t>Food budgeting: Therefore households were trained on different strategies to improve household food budgeting especially on planning and costing the amount of food required per person per period</a:t>
            </a:r>
          </a:p>
          <a:p>
            <a:endParaRPr lang="en-TZ" dirty="0"/>
          </a:p>
        </p:txBody>
      </p:sp>
      <p:sp>
        <p:nvSpPr>
          <p:cNvPr id="4" name="Slide Number Placeholder 3"/>
          <p:cNvSpPr>
            <a:spLocks noGrp="1"/>
          </p:cNvSpPr>
          <p:nvPr>
            <p:ph type="sldNum" sz="quarter" idx="5"/>
          </p:nvPr>
        </p:nvSpPr>
        <p:spPr/>
        <p:txBody>
          <a:bodyPr/>
          <a:lstStyle/>
          <a:p>
            <a:fld id="{A85DB3CD-82CE-4D61-A55F-4B85DC44DBC7}" type="slidenum">
              <a:rPr lang="en-US" smtClean="0"/>
              <a:pPr/>
              <a:t>9</a:t>
            </a:fld>
            <a:endParaRPr lang="en-US"/>
          </a:p>
        </p:txBody>
      </p:sp>
    </p:spTree>
    <p:extLst>
      <p:ext uri="{BB962C8B-B14F-4D97-AF65-F5344CB8AC3E}">
        <p14:creationId xmlns:p14="http://schemas.microsoft.com/office/powerpoint/2010/main" val="296958935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TZ" dirty="0"/>
          </a:p>
        </p:txBody>
      </p:sp>
      <p:sp>
        <p:nvSpPr>
          <p:cNvPr id="4" name="Slide Number Placeholder 3"/>
          <p:cNvSpPr>
            <a:spLocks noGrp="1"/>
          </p:cNvSpPr>
          <p:nvPr>
            <p:ph type="sldNum" sz="quarter" idx="5"/>
          </p:nvPr>
        </p:nvSpPr>
        <p:spPr/>
        <p:txBody>
          <a:bodyPr/>
          <a:lstStyle/>
          <a:p>
            <a:fld id="{A85DB3CD-82CE-4D61-A55F-4B85DC44DBC7}" type="slidenum">
              <a:rPr lang="en-US" smtClean="0"/>
              <a:pPr/>
              <a:t>11</a:t>
            </a:fld>
            <a:endParaRPr lang="en-US"/>
          </a:p>
        </p:txBody>
      </p:sp>
    </p:spTree>
    <p:extLst>
      <p:ext uri="{BB962C8B-B14F-4D97-AF65-F5344CB8AC3E}">
        <p14:creationId xmlns:p14="http://schemas.microsoft.com/office/powerpoint/2010/main" val="184774590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228600">
              <a:buFont typeface="+mj-lt"/>
              <a:buAutoNum type="arabicPeriod"/>
            </a:pPr>
            <a:r>
              <a:rPr lang="en-US" dirty="0"/>
              <a:t>assessed by a tool developed by FAO (2010) where foods were categorized into 12 foods </a:t>
            </a:r>
          </a:p>
          <a:p>
            <a:pPr marL="228600" indent="-228600">
              <a:buFont typeface="+mj-lt"/>
              <a:buAutoNum type="arabicPeriod"/>
            </a:pPr>
            <a:r>
              <a:rPr lang="en-US" dirty="0"/>
              <a:t>During these interviews the participants were selected purposively by targeting 1 Agricultural Extension Development Coordinator (AEDC) or Agricultural Extension and Development Officer (AEDO) in an EPA. </a:t>
            </a:r>
          </a:p>
          <a:p>
            <a:pPr marL="228600" indent="-228600">
              <a:buFont typeface="+mj-lt"/>
              <a:buAutoNum type="arabicPeriod"/>
            </a:pPr>
            <a:r>
              <a:rPr lang="en-US" dirty="0"/>
              <a:t>The purpose of key informant interview was to collect information on market access to supplement the information obtained from household survey as well as focus group discussions. </a:t>
            </a:r>
          </a:p>
          <a:p>
            <a:endParaRPr lang="en-TZ" dirty="0"/>
          </a:p>
        </p:txBody>
      </p:sp>
      <p:sp>
        <p:nvSpPr>
          <p:cNvPr id="4" name="Slide Number Placeholder 3"/>
          <p:cNvSpPr>
            <a:spLocks noGrp="1"/>
          </p:cNvSpPr>
          <p:nvPr>
            <p:ph type="sldNum" sz="quarter" idx="5"/>
          </p:nvPr>
        </p:nvSpPr>
        <p:spPr/>
        <p:txBody>
          <a:bodyPr/>
          <a:lstStyle/>
          <a:p>
            <a:fld id="{A85DB3CD-82CE-4D61-A55F-4B85DC44DBC7}" type="slidenum">
              <a:rPr lang="en-US" smtClean="0"/>
              <a:pPr/>
              <a:t>12</a:t>
            </a:fld>
            <a:endParaRPr lang="en-US"/>
          </a:p>
        </p:txBody>
      </p:sp>
    </p:spTree>
    <p:extLst>
      <p:ext uri="{BB962C8B-B14F-4D97-AF65-F5344CB8AC3E}">
        <p14:creationId xmlns:p14="http://schemas.microsoft.com/office/powerpoint/2010/main" val="359268574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228600">
              <a:buFont typeface="+mj-lt"/>
              <a:buAutoNum type="arabicPeriod"/>
            </a:pPr>
            <a:r>
              <a:rPr lang="en-US" dirty="0"/>
              <a:t>The ordered logistic regression model was used to estimate the determinants of household dietary diversity, where the three categories of dietary diversity namely Low Dietary diversity (LDD) (3 or less), Medium Dietary Diversity (MDD) (4 or 5) and High Dietary Diversity (HDD) (&gt;6) were taken as the dependent variables.</a:t>
            </a:r>
          </a:p>
          <a:p>
            <a:pPr marL="228600" indent="-228600">
              <a:buFont typeface="+mj-lt"/>
              <a:buAutoNum type="arabicPeriod"/>
            </a:pPr>
            <a:r>
              <a:rPr lang="en-US" dirty="0"/>
              <a:t>Grounded theory involves three coding methods, that is, open, axial and selective basic strategy of data analysis. The thematic analysis began with open coding, where data was broken down into discrete parts, closely examined and compared for similarities and differences. The data at this stage was conceptualized and reduced to concepts. Emerging similarities and differences helped to form categories. At the second stage, that is, axial coding, extracted categories were related to subcategories. At the third stage of selective coding, there was integrating and refining of categories, and finally the core themes were generated. </a:t>
            </a:r>
          </a:p>
          <a:p>
            <a:endParaRPr lang="en-TZ" dirty="0"/>
          </a:p>
        </p:txBody>
      </p:sp>
      <p:sp>
        <p:nvSpPr>
          <p:cNvPr id="4" name="Slide Number Placeholder 3"/>
          <p:cNvSpPr>
            <a:spLocks noGrp="1"/>
          </p:cNvSpPr>
          <p:nvPr>
            <p:ph type="sldNum" sz="quarter" idx="5"/>
          </p:nvPr>
        </p:nvSpPr>
        <p:spPr/>
        <p:txBody>
          <a:bodyPr/>
          <a:lstStyle/>
          <a:p>
            <a:fld id="{A85DB3CD-82CE-4D61-A55F-4B85DC44DBC7}" type="slidenum">
              <a:rPr lang="en-US" smtClean="0"/>
              <a:pPr/>
              <a:t>13</a:t>
            </a:fld>
            <a:endParaRPr lang="en-US"/>
          </a:p>
        </p:txBody>
      </p:sp>
    </p:spTree>
    <p:extLst>
      <p:ext uri="{BB962C8B-B14F-4D97-AF65-F5344CB8AC3E}">
        <p14:creationId xmlns:p14="http://schemas.microsoft.com/office/powerpoint/2010/main" val="143776466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png"/><Relationship Id="rId1" Type="http://schemas.openxmlformats.org/officeDocument/2006/relationships/slideMaster" Target="../slideMasters/slideMaster2.xml"/><Relationship Id="rId6" Type="http://schemas.openxmlformats.org/officeDocument/2006/relationships/image" Target="../media/image2.png"/><Relationship Id="rId5" Type="http://schemas.openxmlformats.org/officeDocument/2006/relationships/image" Target="../media/image10.png"/><Relationship Id="rId4" Type="http://schemas.openxmlformats.org/officeDocument/2006/relationships/image" Target="../media/image9.jpeg"/></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png"/><Relationship Id="rId1" Type="http://schemas.openxmlformats.org/officeDocument/2006/relationships/slideMaster" Target="../slideMasters/slideMaster2.xml"/><Relationship Id="rId5" Type="http://schemas.openxmlformats.org/officeDocument/2006/relationships/image" Target="../media/image6.png"/><Relationship Id="rId4" Type="http://schemas.openxmlformats.org/officeDocument/2006/relationships/image" Target="cid:image001.png@01D16D8C.9C905A10" TargetMode="Externa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10" name="Text Placeholder 9"/>
          <p:cNvSpPr>
            <a:spLocks noGrp="1"/>
          </p:cNvSpPr>
          <p:nvPr>
            <p:ph type="body" sz="quarter" idx="11" hasCustomPrompt="1"/>
          </p:nvPr>
        </p:nvSpPr>
        <p:spPr>
          <a:xfrm>
            <a:off x="838200" y="1752600"/>
            <a:ext cx="7124700" cy="1143000"/>
          </a:xfrm>
          <a:prstGeom prst="rect">
            <a:avLst/>
          </a:prstGeom>
        </p:spPr>
        <p:txBody>
          <a:bodyPr/>
          <a:lstStyle>
            <a:lvl1pPr marL="114300" indent="0" algn="ctr">
              <a:buNone/>
              <a:defRPr sz="4800">
                <a:latin typeface="Gill Sans" pitchFamily="34" charset="0"/>
              </a:defRPr>
            </a:lvl1pPr>
          </a:lstStyle>
          <a:p>
            <a:pPr lvl="0"/>
            <a:r>
              <a:rPr lang="en-US" dirty="0"/>
              <a:t>Title of presentation here</a:t>
            </a:r>
          </a:p>
        </p:txBody>
      </p:sp>
      <p:sp>
        <p:nvSpPr>
          <p:cNvPr id="12" name="Text Placeholder 11"/>
          <p:cNvSpPr>
            <a:spLocks noGrp="1"/>
          </p:cNvSpPr>
          <p:nvPr>
            <p:ph type="body" sz="quarter" idx="12" hasCustomPrompt="1"/>
          </p:nvPr>
        </p:nvSpPr>
        <p:spPr>
          <a:xfrm>
            <a:off x="2360613" y="3581400"/>
            <a:ext cx="4575175" cy="1219200"/>
          </a:xfrm>
          <a:prstGeom prst="rect">
            <a:avLst/>
          </a:prstGeom>
        </p:spPr>
        <p:txBody>
          <a:bodyPr/>
          <a:lstStyle>
            <a:lvl1pPr marL="114300" indent="0" algn="ctr">
              <a:buNone/>
              <a:defRPr>
                <a:latin typeface="Gill Sans" pitchFamily="34" charset="0"/>
              </a:defRPr>
            </a:lvl1pPr>
            <a:lvl2pPr marL="411480" indent="0">
              <a:buNone/>
              <a:defRPr/>
            </a:lvl2pPr>
            <a:lvl3pPr marL="777240" indent="0">
              <a:buNone/>
              <a:defRPr/>
            </a:lvl3pPr>
            <a:lvl4pPr marL="1051560" indent="0">
              <a:buNone/>
              <a:defRPr/>
            </a:lvl4pPr>
          </a:lstStyle>
          <a:p>
            <a:pPr lvl="0"/>
            <a:r>
              <a:rPr lang="en-US" dirty="0"/>
              <a:t>Name(s) of presenter(s)</a:t>
            </a:r>
            <a:br>
              <a:rPr lang="en-US" dirty="0"/>
            </a:br>
            <a:r>
              <a:rPr lang="en-US" dirty="0"/>
              <a:t>Organizational affiliation</a:t>
            </a:r>
            <a:br>
              <a:rPr lang="en-US" dirty="0"/>
            </a:br>
            <a:r>
              <a:rPr lang="en-US" dirty="0"/>
              <a:t>Event name, place and dates</a:t>
            </a:r>
          </a:p>
        </p:txBody>
      </p:sp>
      <p:pic>
        <p:nvPicPr>
          <p:cNvPr id="6" name="Picture 5"/>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737725" y="5907790"/>
            <a:ext cx="5848350" cy="666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1_address">
    <p:spTree>
      <p:nvGrpSpPr>
        <p:cNvPr id="1" name=""/>
        <p:cNvGrpSpPr/>
        <p:nvPr/>
      </p:nvGrpSpPr>
      <p:grpSpPr>
        <a:xfrm>
          <a:off x="0" y="0"/>
          <a:ext cx="0" cy="0"/>
          <a:chOff x="0" y="0"/>
          <a:chExt cx="0" cy="0"/>
        </a:xfrm>
      </p:grpSpPr>
      <p:sp>
        <p:nvSpPr>
          <p:cNvPr id="15" name="TextBox 14"/>
          <p:cNvSpPr txBox="1"/>
          <p:nvPr userDrawn="1"/>
        </p:nvSpPr>
        <p:spPr>
          <a:xfrm>
            <a:off x="0" y="3048000"/>
            <a:ext cx="9144000" cy="1138773"/>
          </a:xfrm>
          <a:prstGeom prst="rect">
            <a:avLst/>
          </a:prstGeom>
          <a:noFill/>
        </p:spPr>
        <p:txBody>
          <a:bodyPr wrap="square" rtlCol="0">
            <a:spAutoFit/>
          </a:bodyPr>
          <a:lstStyle/>
          <a:p>
            <a:pPr algn="ctr"/>
            <a:r>
              <a:rPr lang="en-US" sz="2400" i="1" dirty="0">
                <a:solidFill>
                  <a:srgbClr val="156734"/>
                </a:solidFill>
              </a:rPr>
              <a:t>Africa Research in Sustainable Intensification for the Next Generation</a:t>
            </a:r>
          </a:p>
          <a:p>
            <a:pPr algn="ctr"/>
            <a:r>
              <a:rPr lang="en-US" sz="4400" dirty="0">
                <a:solidFill>
                  <a:srgbClr val="156734"/>
                </a:solidFill>
              </a:rPr>
              <a:t>africa-rising.net</a:t>
            </a:r>
            <a:endParaRPr lang="en-US" sz="4400" b="1" i="1" dirty="0">
              <a:solidFill>
                <a:srgbClr val="156734"/>
              </a:solidFill>
            </a:endParaRPr>
          </a:p>
        </p:txBody>
      </p:sp>
      <p:grpSp>
        <p:nvGrpSpPr>
          <p:cNvPr id="2" name="Group 1"/>
          <p:cNvGrpSpPr/>
          <p:nvPr userDrawn="1"/>
        </p:nvGrpSpPr>
        <p:grpSpPr>
          <a:xfrm>
            <a:off x="1182636" y="5486400"/>
            <a:ext cx="7086600" cy="857635"/>
            <a:chOff x="1451698" y="5798343"/>
            <a:chExt cx="5863502" cy="709613"/>
          </a:xfrm>
        </p:grpSpPr>
        <p:pic>
          <p:nvPicPr>
            <p:cNvPr id="7" name="Picture 3"/>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1451698" y="5798343"/>
              <a:ext cx="709613" cy="7096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 name="Picture 12" descr="P:\logos\i\ifpri\IFPRI_Logo_Standard.jpg"/>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4094392" y="5798343"/>
              <a:ext cx="391511" cy="709613"/>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7" descr="P:\logos\i\iita\IITA_regular-sienna_with slogan (2).JPG"/>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6191983" y="5867400"/>
              <a:ext cx="1123217" cy="564356"/>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10" name="Group 9"/>
          <p:cNvGrpSpPr>
            <a:grpSpLocks/>
          </p:cNvGrpSpPr>
          <p:nvPr userDrawn="1"/>
        </p:nvGrpSpPr>
        <p:grpSpPr bwMode="auto">
          <a:xfrm>
            <a:off x="1188668" y="6543671"/>
            <a:ext cx="7686540" cy="230832"/>
            <a:chOff x="1066800" y="6543986"/>
            <a:chExt cx="7305540" cy="229893"/>
          </a:xfrm>
        </p:grpSpPr>
        <p:sp>
          <p:nvSpPr>
            <p:cNvPr id="11" name="TextBox 6"/>
            <p:cNvSpPr txBox="1">
              <a:spLocks noChangeArrowheads="1"/>
            </p:cNvSpPr>
            <p:nvPr/>
          </p:nvSpPr>
          <p:spPr bwMode="auto">
            <a:xfrm>
              <a:off x="1676400" y="6543986"/>
              <a:ext cx="6695940" cy="2298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fontAlgn="auto" hangingPunct="1">
                <a:spcBef>
                  <a:spcPts val="0"/>
                </a:spcBef>
                <a:spcAft>
                  <a:spcPts val="0"/>
                </a:spcAft>
                <a:buClr>
                  <a:srgbClr val="5F0500"/>
                </a:buClr>
                <a:defRPr/>
              </a:pPr>
              <a:r>
                <a:rPr lang="en-US" sz="900" i="1" dirty="0">
                  <a:latin typeface="+mj-lt"/>
                </a:rPr>
                <a:t>The presentation has a Creative Commons </a:t>
              </a:r>
              <a:r>
                <a:rPr lang="en-US" sz="900" i="1" dirty="0" err="1">
                  <a:latin typeface="+mj-lt"/>
                </a:rPr>
                <a:t>licence</a:t>
              </a:r>
              <a:r>
                <a:rPr lang="en-US" sz="900" i="1" dirty="0">
                  <a:latin typeface="+mj-lt"/>
                </a:rPr>
                <a:t>. You are free to re-use or distribute this work, provided credit is given to ILRI.</a:t>
              </a:r>
              <a:endParaRPr lang="en-US" sz="900" dirty="0">
                <a:latin typeface="+mj-lt"/>
              </a:endParaRPr>
            </a:p>
          </p:txBody>
        </p:sp>
        <p:pic>
          <p:nvPicPr>
            <p:cNvPr id="12" name="Picture 11" descr="P:\Pictures&amp;Resources\Icons\by-nc-sa.png"/>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1066800" y="6554505"/>
              <a:ext cx="598485" cy="2097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13" name="Picture 12"/>
          <p:cNvPicPr>
            <a:picLocks noChangeAspect="1" noChangeArrowheads="1"/>
          </p:cNvPicPr>
          <p:nvPr userDrawn="1"/>
        </p:nvPicPr>
        <p:blipFill>
          <a:blip r:embed="rId6" cstate="print">
            <a:extLst>
              <a:ext uri="{28A0092B-C50C-407E-A947-70E740481C1C}">
                <a14:useLocalDpi xmlns:a14="http://schemas.microsoft.com/office/drawing/2010/main" val="0"/>
              </a:ext>
            </a:extLst>
          </a:blip>
          <a:srcRect/>
          <a:stretch>
            <a:fillRect/>
          </a:stretch>
        </p:blipFill>
        <p:spPr bwMode="auto">
          <a:xfrm>
            <a:off x="-9939" y="0"/>
            <a:ext cx="9144000" cy="13489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61394721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1_Custom Layout">
    <p:spTree>
      <p:nvGrpSpPr>
        <p:cNvPr id="1" name=""/>
        <p:cNvGrpSpPr/>
        <p:nvPr/>
      </p:nvGrpSpPr>
      <p:grpSpPr>
        <a:xfrm>
          <a:off x="0" y="0"/>
          <a:ext cx="0" cy="0"/>
          <a:chOff x="0" y="0"/>
          <a:chExt cx="0" cy="0"/>
        </a:xfrm>
      </p:grpSpPr>
      <p:sp>
        <p:nvSpPr>
          <p:cNvPr id="9" name="Text Placeholder 8"/>
          <p:cNvSpPr>
            <a:spLocks noGrp="1"/>
          </p:cNvSpPr>
          <p:nvPr>
            <p:ph type="body" sz="quarter" idx="12" hasCustomPrompt="1"/>
          </p:nvPr>
        </p:nvSpPr>
        <p:spPr>
          <a:xfrm>
            <a:off x="533400" y="1676400"/>
            <a:ext cx="7772400" cy="838200"/>
          </a:xfrm>
          <a:prstGeom prst="rect">
            <a:avLst/>
          </a:prstGeom>
        </p:spPr>
        <p:txBody>
          <a:bodyPr/>
          <a:lstStyle>
            <a:lvl1pPr marL="114300" indent="0">
              <a:buClr>
                <a:srgbClr val="712123"/>
              </a:buClr>
              <a:buNone/>
              <a:defRPr sz="4400">
                <a:latin typeface="Gill Sans" pitchFamily="34" charset="0"/>
              </a:defRPr>
            </a:lvl1pPr>
            <a:lvl2pPr>
              <a:buClr>
                <a:srgbClr val="712123"/>
              </a:buClr>
              <a:defRPr sz="2800"/>
            </a:lvl2pPr>
            <a:lvl3pPr>
              <a:buClr>
                <a:srgbClr val="712123"/>
              </a:buClr>
              <a:defRPr sz="2400"/>
            </a:lvl3pPr>
            <a:lvl4pPr>
              <a:buClr>
                <a:srgbClr val="712123"/>
              </a:buClr>
              <a:defRPr sz="2000"/>
            </a:lvl4pPr>
            <a:lvl5pPr>
              <a:buClr>
                <a:srgbClr val="712123"/>
              </a:buClr>
              <a:defRPr sz="1800"/>
            </a:lvl5pPr>
          </a:lstStyle>
          <a:p>
            <a:pPr lvl="0"/>
            <a:r>
              <a:rPr lang="en-US" dirty="0"/>
              <a:t>Title</a:t>
            </a:r>
          </a:p>
        </p:txBody>
      </p:sp>
      <p:pic>
        <p:nvPicPr>
          <p:cNvPr id="4" name="Picture 3"/>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9939" y="0"/>
            <a:ext cx="9144000" cy="13489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67418629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graph">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81000" y="1600200"/>
            <a:ext cx="7620000" cy="685800"/>
          </a:xfrm>
          <a:prstGeom prst="rect">
            <a:avLst/>
          </a:prstGeom>
        </p:spPr>
        <p:txBody>
          <a:bodyPr/>
          <a:lstStyle>
            <a:lvl1pPr>
              <a:defRPr>
                <a:latin typeface="Gill Sans" pitchFamily="34" charset="0"/>
              </a:defRPr>
            </a:lvl1pPr>
          </a:lstStyle>
          <a:p>
            <a:r>
              <a:rPr lang="en-US" dirty="0"/>
              <a:t>For graphs</a:t>
            </a:r>
          </a:p>
        </p:txBody>
      </p:sp>
      <p:sp>
        <p:nvSpPr>
          <p:cNvPr id="5" name="Chart Placeholder 4"/>
          <p:cNvSpPr>
            <a:spLocks noGrp="1"/>
          </p:cNvSpPr>
          <p:nvPr>
            <p:ph type="chart" sz="quarter" idx="11" hasCustomPrompt="1"/>
          </p:nvPr>
        </p:nvSpPr>
        <p:spPr>
          <a:xfrm>
            <a:off x="533400" y="3352800"/>
            <a:ext cx="3733800" cy="2743200"/>
          </a:xfrm>
          <a:prstGeom prst="rect">
            <a:avLst/>
          </a:prstGeom>
          <a:blipFill>
            <a:blip r:embed="rId2" cstate="print"/>
            <a:stretch>
              <a:fillRect/>
            </a:stretch>
          </a:blipFill>
        </p:spPr>
        <p:txBody>
          <a:bodyPr/>
          <a:lstStyle>
            <a:lvl1pPr marL="114300" indent="0">
              <a:buNone/>
              <a:defRPr/>
            </a:lvl1pPr>
          </a:lstStyle>
          <a:p>
            <a:r>
              <a:rPr lang="en-US" dirty="0"/>
              <a:t> </a:t>
            </a:r>
          </a:p>
        </p:txBody>
      </p:sp>
    </p:spTree>
    <p:extLst>
      <p:ext uri="{BB962C8B-B14F-4D97-AF65-F5344CB8AC3E}">
        <p14:creationId xmlns:p14="http://schemas.microsoft.com/office/powerpoint/2010/main" val="100370343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tabl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7200" y="1295400"/>
            <a:ext cx="7620000" cy="609600"/>
          </a:xfrm>
          <a:prstGeom prst="rect">
            <a:avLst/>
          </a:prstGeom>
        </p:spPr>
        <p:txBody>
          <a:bodyPr/>
          <a:lstStyle>
            <a:lvl1pPr>
              <a:defRPr sz="4400" baseline="0">
                <a:latin typeface="Gill Sans" pitchFamily="34" charset="0"/>
              </a:defRPr>
            </a:lvl1pPr>
          </a:lstStyle>
          <a:p>
            <a:r>
              <a:rPr lang="en-US" dirty="0"/>
              <a:t>For tables use this format</a:t>
            </a:r>
          </a:p>
        </p:txBody>
      </p:sp>
      <p:sp>
        <p:nvSpPr>
          <p:cNvPr id="5" name="Table Placeholder 4"/>
          <p:cNvSpPr>
            <a:spLocks noGrp="1"/>
          </p:cNvSpPr>
          <p:nvPr>
            <p:ph type="tbl" sz="quarter" idx="12"/>
          </p:nvPr>
        </p:nvSpPr>
        <p:spPr>
          <a:xfrm>
            <a:off x="457200" y="2667000"/>
            <a:ext cx="7620000" cy="3733800"/>
          </a:xfrm>
          <a:prstGeom prst="rect">
            <a:avLst/>
          </a:prstGeom>
        </p:spPr>
        <p:txBody>
          <a:bodyPr/>
          <a:lstStyle>
            <a:lvl1pPr marL="114300" indent="0">
              <a:buNone/>
              <a:defRPr/>
            </a:lvl1pPr>
          </a:lstStyle>
          <a:p>
            <a:r>
              <a:rPr lang="en-US"/>
              <a:t>Click icon to add table</a:t>
            </a:r>
            <a:endParaRPr lang="en-US" dirty="0"/>
          </a:p>
        </p:txBody>
      </p:sp>
      <p:sp>
        <p:nvSpPr>
          <p:cNvPr id="6" name="Text Placeholder 9"/>
          <p:cNvSpPr>
            <a:spLocks noGrp="1"/>
          </p:cNvSpPr>
          <p:nvPr>
            <p:ph type="body" sz="quarter" idx="11" hasCustomPrompt="1"/>
          </p:nvPr>
        </p:nvSpPr>
        <p:spPr>
          <a:xfrm>
            <a:off x="76200" y="0"/>
            <a:ext cx="7620000" cy="1143000"/>
          </a:xfrm>
          <a:prstGeom prst="rect">
            <a:avLst/>
          </a:prstGeom>
        </p:spPr>
        <p:txBody>
          <a:bodyPr/>
          <a:lstStyle>
            <a:lvl1pPr marL="114300" indent="0" algn="l">
              <a:buNone/>
              <a:defRPr sz="4800">
                <a:solidFill>
                  <a:schemeClr val="bg1"/>
                </a:solidFill>
              </a:defRPr>
            </a:lvl1pPr>
          </a:lstStyle>
          <a:p>
            <a:pPr lvl="0"/>
            <a:r>
              <a:rPr lang="en-US" dirty="0"/>
              <a:t>Title</a:t>
            </a:r>
          </a:p>
        </p:txBody>
      </p:sp>
    </p:spTree>
    <p:extLst>
      <p:ext uri="{BB962C8B-B14F-4D97-AF65-F5344CB8AC3E}">
        <p14:creationId xmlns:p14="http://schemas.microsoft.com/office/powerpoint/2010/main" val="4546620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1_tabl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7200" y="1295400"/>
            <a:ext cx="7620000" cy="609600"/>
          </a:xfrm>
          <a:prstGeom prst="rect">
            <a:avLst/>
          </a:prstGeom>
        </p:spPr>
        <p:txBody>
          <a:bodyPr/>
          <a:lstStyle>
            <a:lvl1pPr>
              <a:defRPr baseline="0"/>
            </a:lvl1pPr>
          </a:lstStyle>
          <a:p>
            <a:r>
              <a:rPr lang="en-US" dirty="0"/>
              <a:t>For tables use this format</a:t>
            </a:r>
          </a:p>
        </p:txBody>
      </p:sp>
      <p:sp>
        <p:nvSpPr>
          <p:cNvPr id="5" name="Table Placeholder 4"/>
          <p:cNvSpPr>
            <a:spLocks noGrp="1"/>
          </p:cNvSpPr>
          <p:nvPr>
            <p:ph type="tbl" sz="quarter" idx="12"/>
          </p:nvPr>
        </p:nvSpPr>
        <p:spPr>
          <a:xfrm>
            <a:off x="457200" y="2667000"/>
            <a:ext cx="7620000" cy="3733800"/>
          </a:xfrm>
          <a:prstGeom prst="rect">
            <a:avLst/>
          </a:prstGeom>
        </p:spPr>
        <p:txBody>
          <a:bodyPr/>
          <a:lstStyle>
            <a:lvl1pPr marL="114300" indent="0">
              <a:buNone/>
              <a:defRPr/>
            </a:lvl1pPr>
          </a:lstStyle>
          <a:p>
            <a:r>
              <a:rPr lang="en-US"/>
              <a:t>Click icon to add table</a:t>
            </a:r>
            <a:endParaRPr lang="en-US" dirty="0"/>
          </a:p>
        </p:txBody>
      </p:sp>
      <p:sp>
        <p:nvSpPr>
          <p:cNvPr id="6" name="Text Placeholder 9"/>
          <p:cNvSpPr>
            <a:spLocks noGrp="1"/>
          </p:cNvSpPr>
          <p:nvPr>
            <p:ph type="body" sz="quarter" idx="11" hasCustomPrompt="1"/>
          </p:nvPr>
        </p:nvSpPr>
        <p:spPr>
          <a:xfrm>
            <a:off x="76200" y="0"/>
            <a:ext cx="7620000" cy="1143000"/>
          </a:xfrm>
          <a:prstGeom prst="rect">
            <a:avLst/>
          </a:prstGeom>
        </p:spPr>
        <p:txBody>
          <a:bodyPr/>
          <a:lstStyle>
            <a:lvl1pPr marL="114300" indent="0" algn="l">
              <a:buNone/>
              <a:defRPr sz="4800">
                <a:solidFill>
                  <a:schemeClr val="bg1"/>
                </a:solidFill>
              </a:defRPr>
            </a:lvl1pPr>
          </a:lstStyle>
          <a:p>
            <a:pPr lvl="0"/>
            <a:r>
              <a:rPr lang="en-US" dirty="0"/>
              <a:t>Title</a:t>
            </a:r>
          </a:p>
        </p:txBody>
      </p:sp>
    </p:spTree>
    <p:extLst>
      <p:ext uri="{BB962C8B-B14F-4D97-AF65-F5344CB8AC3E}">
        <p14:creationId xmlns:p14="http://schemas.microsoft.com/office/powerpoint/2010/main" val="149764855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3" name="Subtitle 2"/>
          <p:cNvSpPr>
            <a:spLocks noGrp="1"/>
          </p:cNvSpPr>
          <p:nvPr>
            <p:ph type="subTitle" idx="1" hasCustomPrompt="1"/>
          </p:nvPr>
        </p:nvSpPr>
        <p:spPr>
          <a:xfrm>
            <a:off x="533400" y="838200"/>
            <a:ext cx="6858000" cy="1219200"/>
          </a:xfrm>
        </p:spPr>
        <p:txBody>
          <a:bodyPr>
            <a:normAutofit/>
          </a:bodyPr>
          <a:lstStyle>
            <a:lvl1pPr marL="0" indent="0" algn="l">
              <a:buNone/>
              <a:defRPr sz="4400" baseline="0">
                <a:solidFill>
                  <a:schemeClr val="tx1"/>
                </a:solidFill>
                <a:latin typeface="Gill Sans"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For charts use this style </a:t>
            </a:r>
          </a:p>
        </p:txBody>
      </p:sp>
    </p:spTree>
    <p:extLst>
      <p:ext uri="{BB962C8B-B14F-4D97-AF65-F5344CB8AC3E}">
        <p14:creationId xmlns:p14="http://schemas.microsoft.com/office/powerpoint/2010/main" val="40654465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Custom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7200" y="1219200"/>
            <a:ext cx="8229600" cy="1143000"/>
          </a:xfrm>
        </p:spPr>
        <p:txBody>
          <a:bodyPr/>
          <a:lstStyle>
            <a:lvl1pPr algn="l">
              <a:defRPr/>
            </a:lvl1pPr>
          </a:lstStyle>
          <a:p>
            <a:r>
              <a:rPr lang="en-US" dirty="0"/>
              <a:t>Insert picture</a:t>
            </a:r>
          </a:p>
        </p:txBody>
      </p:sp>
      <p:pic>
        <p:nvPicPr>
          <p:cNvPr id="3" name="Picture 2"/>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9939" y="0"/>
            <a:ext cx="9144000" cy="13489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80997822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pic>
        <p:nvPicPr>
          <p:cNvPr id="8" name="Picture 7"/>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9939" y="0"/>
            <a:ext cx="9144000" cy="13489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6811206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address">
    <p:spTree>
      <p:nvGrpSpPr>
        <p:cNvPr id="1" name=""/>
        <p:cNvGrpSpPr/>
        <p:nvPr/>
      </p:nvGrpSpPr>
      <p:grpSpPr>
        <a:xfrm>
          <a:off x="0" y="0"/>
          <a:ext cx="0" cy="0"/>
          <a:chOff x="0" y="0"/>
          <a:chExt cx="0" cy="0"/>
        </a:xfrm>
      </p:grpSpPr>
      <p:sp>
        <p:nvSpPr>
          <p:cNvPr id="15" name="TextBox 14"/>
          <p:cNvSpPr txBox="1"/>
          <p:nvPr userDrawn="1"/>
        </p:nvSpPr>
        <p:spPr>
          <a:xfrm>
            <a:off x="0" y="3048000"/>
            <a:ext cx="9144000" cy="1138773"/>
          </a:xfrm>
          <a:prstGeom prst="rect">
            <a:avLst/>
          </a:prstGeom>
          <a:noFill/>
        </p:spPr>
        <p:txBody>
          <a:bodyPr wrap="square" rtlCol="0">
            <a:spAutoFit/>
          </a:bodyPr>
          <a:lstStyle/>
          <a:p>
            <a:pPr algn="ctr"/>
            <a:r>
              <a:rPr lang="en-US" sz="2400" i="1" dirty="0">
                <a:solidFill>
                  <a:srgbClr val="156734"/>
                </a:solidFill>
              </a:rPr>
              <a:t>Africa Research in Sustainable Intensification for the Next Generation</a:t>
            </a:r>
          </a:p>
          <a:p>
            <a:pPr algn="ctr"/>
            <a:r>
              <a:rPr lang="en-US" sz="4400" dirty="0">
                <a:solidFill>
                  <a:srgbClr val="156734"/>
                </a:solidFill>
              </a:rPr>
              <a:t>africa-rising.net</a:t>
            </a:r>
            <a:endParaRPr lang="en-US" sz="4400" b="1" i="1" dirty="0">
              <a:solidFill>
                <a:srgbClr val="156734"/>
              </a:solidFill>
            </a:endParaRPr>
          </a:p>
        </p:txBody>
      </p:sp>
      <p:pic>
        <p:nvPicPr>
          <p:cNvPr id="13" name="Picture 12"/>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9939" y="0"/>
            <a:ext cx="9144000" cy="13489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4" name="TextBox 6"/>
          <p:cNvSpPr txBox="1">
            <a:spLocks noChangeArrowheads="1"/>
          </p:cNvSpPr>
          <p:nvPr userDrawn="1"/>
        </p:nvSpPr>
        <p:spPr bwMode="auto">
          <a:xfrm>
            <a:off x="1827345" y="6550968"/>
            <a:ext cx="6096000"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fontAlgn="auto" hangingPunct="1">
              <a:spcBef>
                <a:spcPts val="0"/>
              </a:spcBef>
              <a:spcAft>
                <a:spcPts val="0"/>
              </a:spcAft>
              <a:buClr>
                <a:srgbClr val="5F0500"/>
              </a:buClr>
              <a:defRPr/>
            </a:pPr>
            <a:r>
              <a:rPr lang="en-GB" sz="1000" kern="1200" dirty="0">
                <a:solidFill>
                  <a:schemeClr val="tx1"/>
                </a:solidFill>
                <a:effectLst/>
                <a:latin typeface="+mn-lt"/>
                <a:ea typeface="+mn-ea"/>
                <a:cs typeface="Arial" charset="0"/>
              </a:rPr>
              <a:t>This presentation is licensed for use under the Creative Commons Attribution 4.0 International Licence.</a:t>
            </a:r>
            <a:endParaRPr lang="en-US" sz="1000" dirty="0">
              <a:latin typeface="+mn-lt"/>
            </a:endParaRPr>
          </a:p>
        </p:txBody>
      </p:sp>
      <p:pic>
        <p:nvPicPr>
          <p:cNvPr id="16" name="Picture 15" descr="cc-by 88x31.png"/>
          <p:cNvPicPr/>
          <p:nvPr userDrawn="1"/>
        </p:nvPicPr>
        <p:blipFill>
          <a:blip r:embed="rId3" r:link="rId4">
            <a:extLst>
              <a:ext uri="{28A0092B-C50C-407E-A947-70E740481C1C}">
                <a14:useLocalDpi xmlns:a14="http://schemas.microsoft.com/office/drawing/2010/main" val="0"/>
              </a:ext>
            </a:extLst>
          </a:blip>
          <a:srcRect/>
          <a:stretch>
            <a:fillRect/>
          </a:stretch>
        </p:blipFill>
        <p:spPr bwMode="auto">
          <a:xfrm>
            <a:off x="1240605" y="6569511"/>
            <a:ext cx="586740" cy="207645"/>
          </a:xfrm>
          <a:prstGeom prst="rect">
            <a:avLst/>
          </a:prstGeom>
          <a:noFill/>
          <a:ln>
            <a:noFill/>
          </a:ln>
        </p:spPr>
      </p:pic>
      <p:pic>
        <p:nvPicPr>
          <p:cNvPr id="4" name="Picture 3">
            <a:extLst>
              <a:ext uri="{FF2B5EF4-FFF2-40B4-BE49-F238E27FC236}">
                <a16:creationId xmlns:a16="http://schemas.microsoft.com/office/drawing/2014/main" id="{52568BE7-139D-C44C-8B06-67E76EBF6360}"/>
              </a:ext>
            </a:extLst>
          </p:cNvPr>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1475961" y="5169237"/>
            <a:ext cx="6172200" cy="927335"/>
          </a:xfrm>
          <a:prstGeom prst="rect">
            <a:avLst/>
          </a:prstGeom>
        </p:spPr>
      </p:pic>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2.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slideLayout" Target="../slideLayouts/slideLayout7.xml"/><Relationship Id="rId1" Type="http://schemas.openxmlformats.org/officeDocument/2006/relationships/slideLayout" Target="../slideLayouts/slideLayout6.xml"/><Relationship Id="rId6" Type="http://schemas.openxmlformats.org/officeDocument/2006/relationships/theme" Target="../theme/theme2.xml"/><Relationship Id="rId5" Type="http://schemas.openxmlformats.org/officeDocument/2006/relationships/slideLayout" Target="../slideLayouts/slideLayout10.xml"/><Relationship Id="rId4"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chemeClr val="bg1">
                <a:tint val="90000"/>
              </a:schemeClr>
            </a:gs>
            <a:gs pos="100000">
              <a:schemeClr val="bg1">
                <a:shade val="100000"/>
                <a:satMod val="115000"/>
              </a:schemeClr>
            </a:gs>
            <a:gs pos="100000">
              <a:schemeClr val="bg1">
                <a:shade val="70000"/>
                <a:satMod val="130000"/>
              </a:schemeClr>
            </a:gs>
          </a:gsLst>
          <a:path path="circle">
            <a:fillToRect l="20000" t="50000" r="100000" b="50000"/>
          </a:path>
          <a:tileRect/>
        </a:gradFill>
        <a:effectLst/>
      </p:bgPr>
    </p:bg>
    <p:spTree>
      <p:nvGrpSpPr>
        <p:cNvPr id="1" name=""/>
        <p:cNvGrpSpPr/>
        <p:nvPr/>
      </p:nvGrpSpPr>
      <p:grpSpPr>
        <a:xfrm>
          <a:off x="0" y="0"/>
          <a:ext cx="0" cy="0"/>
          <a:chOff x="0" y="0"/>
          <a:chExt cx="0" cy="0"/>
        </a:xfrm>
      </p:grpSpPr>
      <p:pic>
        <p:nvPicPr>
          <p:cNvPr id="3" name="Picture 2"/>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9939" y="0"/>
            <a:ext cx="9144000" cy="13489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 bg1="lt1" tx1="dk1" bg2="lt2" tx2="dk2" accent1="accent1" accent2="accent2" accent3="accent3" accent4="accent4" accent5="accent5" accent6="accent6" hlink="hlink" folHlink="folHlink"/>
  <p:sldLayoutIdLst>
    <p:sldLayoutId id="2147483661" r:id="rId1"/>
    <p:sldLayoutId id="2147483670" r:id="rId2"/>
    <p:sldLayoutId id="2147483667" r:id="rId3"/>
    <p:sldLayoutId id="2147483668" r:id="rId4"/>
    <p:sldLayoutId id="2147483673" r:id="rId5"/>
  </p:sldLayoutIdLst>
  <p:txStyles>
    <p:titleStyle>
      <a:lvl1pPr algn="l" defTabSz="914400" rtl="0" eaLnBrk="1" latinLnBrk="0" hangingPunct="1">
        <a:spcBef>
          <a:spcPct val="0"/>
        </a:spcBef>
        <a:buNone/>
        <a:defRPr sz="4600" kern="1200" cap="none" spc="-100" baseline="0">
          <a:ln>
            <a:noFill/>
          </a:ln>
          <a:solidFill>
            <a:schemeClr val="tx2"/>
          </a:solidFill>
          <a:effectLst/>
          <a:latin typeface="+mn-lt"/>
          <a:ea typeface="+mj-ea"/>
          <a:cs typeface="+mj-cs"/>
        </a:defRPr>
      </a:lvl1pPr>
    </p:titleStyle>
    <p:bodyStyle>
      <a:lvl1pPr marL="342900" indent="-228600" algn="l" defTabSz="914400" rtl="0" eaLnBrk="1" latinLnBrk="0" hangingPunct="1">
        <a:spcBef>
          <a:spcPct val="20000"/>
        </a:spcBef>
        <a:buClr>
          <a:srgbClr val="156734"/>
        </a:buClr>
        <a:buFont typeface="Wingdings" pitchFamily="2" charset="2"/>
        <a:buChar char="§"/>
        <a:defRPr sz="2200" kern="1200">
          <a:solidFill>
            <a:schemeClr val="tx1"/>
          </a:solidFill>
          <a:latin typeface="+mn-lt"/>
          <a:ea typeface="+mn-ea"/>
          <a:cs typeface="+mn-cs"/>
        </a:defRPr>
      </a:lvl1pPr>
      <a:lvl2pPr marL="640080" indent="-228600" algn="l" defTabSz="914400" rtl="0" eaLnBrk="1" latinLnBrk="0" hangingPunct="1">
        <a:spcBef>
          <a:spcPct val="20000"/>
        </a:spcBef>
        <a:buClr>
          <a:srgbClr val="156734"/>
        </a:buClr>
        <a:buFont typeface="Wingdings" pitchFamily="2" charset="2"/>
        <a:buChar char="§"/>
        <a:defRPr sz="2000" kern="1200">
          <a:solidFill>
            <a:schemeClr val="tx1"/>
          </a:solidFill>
          <a:latin typeface="+mn-lt"/>
          <a:ea typeface="+mn-ea"/>
          <a:cs typeface="+mn-cs"/>
        </a:defRPr>
      </a:lvl2pPr>
      <a:lvl3pPr marL="1005840" indent="-228600" algn="l" defTabSz="914400" rtl="0" eaLnBrk="1" latinLnBrk="0" hangingPunct="1">
        <a:spcBef>
          <a:spcPct val="20000"/>
        </a:spcBef>
        <a:buClr>
          <a:srgbClr val="156734"/>
        </a:buClr>
        <a:buFont typeface="Wingdings" pitchFamily="2" charset="2"/>
        <a:buChar char="§"/>
        <a:defRPr sz="1800" kern="1200">
          <a:solidFill>
            <a:schemeClr val="tx1"/>
          </a:solidFill>
          <a:latin typeface="+mn-lt"/>
          <a:ea typeface="+mn-ea"/>
          <a:cs typeface="+mn-cs"/>
        </a:defRPr>
      </a:lvl3pPr>
      <a:lvl4pPr marL="1280160" indent="-228600" algn="l" defTabSz="914400" rtl="0" eaLnBrk="1" latinLnBrk="0" hangingPunct="1">
        <a:spcBef>
          <a:spcPct val="20000"/>
        </a:spcBef>
        <a:buClr>
          <a:srgbClr val="156734"/>
        </a:buClr>
        <a:buFont typeface="Wingdings" pitchFamily="2" charset="2"/>
        <a:buChar char="§"/>
        <a:defRPr sz="1600" kern="1200">
          <a:solidFill>
            <a:schemeClr val="tx1"/>
          </a:solidFill>
          <a:latin typeface="+mn-lt"/>
          <a:ea typeface="+mn-ea"/>
          <a:cs typeface="+mn-cs"/>
        </a:defRPr>
      </a:lvl4pPr>
      <a:lvl5pPr marL="1554480" indent="-228600" algn="l" defTabSz="914400" rtl="0" eaLnBrk="1" latinLnBrk="0" hangingPunct="1">
        <a:spcBef>
          <a:spcPct val="20000"/>
        </a:spcBef>
        <a:buClr>
          <a:srgbClr val="156734"/>
        </a:buClr>
        <a:buFont typeface="Wingdings" pitchFamily="2" charset="2"/>
        <a:buChar char="§"/>
        <a:defRPr sz="1400" kern="1200" baseline="0">
          <a:solidFill>
            <a:schemeClr val="tx1"/>
          </a:solidFill>
          <a:latin typeface="+mn-lt"/>
          <a:ea typeface="+mn-ea"/>
          <a:cs typeface="+mn-cs"/>
        </a:defRPr>
      </a:lvl5pPr>
      <a:lvl6pPr marL="1737360" indent="-182880" algn="l" defTabSz="914400" rtl="0" eaLnBrk="1" latinLnBrk="0" hangingPunct="1">
        <a:spcBef>
          <a:spcPct val="20000"/>
        </a:spcBef>
        <a:buClr>
          <a:schemeClr val="accent1"/>
        </a:buClr>
        <a:buFont typeface="Arial" pitchFamily="34" charset="0"/>
        <a:buChar char="•"/>
        <a:defRPr sz="1400" kern="1200" baseline="0">
          <a:solidFill>
            <a:schemeClr val="tx1"/>
          </a:solidFill>
          <a:latin typeface="+mn-lt"/>
          <a:ea typeface="+mn-ea"/>
          <a:cs typeface="+mn-cs"/>
        </a:defRPr>
      </a:lvl6pPr>
      <a:lvl7pPr marL="1920240" indent="-182880" algn="l" defTabSz="914400" rtl="0" eaLnBrk="1" latinLnBrk="0" hangingPunct="1">
        <a:spcBef>
          <a:spcPct val="20000"/>
        </a:spcBef>
        <a:buClr>
          <a:schemeClr val="accent2"/>
        </a:buClr>
        <a:buFont typeface="Arial" pitchFamily="34" charset="0"/>
        <a:buChar char="•"/>
        <a:defRPr sz="1400" kern="1200">
          <a:solidFill>
            <a:schemeClr val="tx1"/>
          </a:solidFill>
          <a:latin typeface="+mn-lt"/>
          <a:ea typeface="+mn-ea"/>
          <a:cs typeface="+mn-cs"/>
        </a:defRPr>
      </a:lvl7pPr>
      <a:lvl8pPr marL="2103120" indent="-182880" algn="l" defTabSz="914400" rtl="0" eaLnBrk="1" latinLnBrk="0" hangingPunct="1">
        <a:spcBef>
          <a:spcPct val="20000"/>
        </a:spcBef>
        <a:buClr>
          <a:schemeClr val="accent3"/>
        </a:buClr>
        <a:buFont typeface="Arial" pitchFamily="34" charset="0"/>
        <a:buChar char="•"/>
        <a:defRPr sz="1400" kern="1200">
          <a:solidFill>
            <a:schemeClr val="tx1"/>
          </a:solidFill>
          <a:latin typeface="+mn-lt"/>
          <a:ea typeface="+mn-ea"/>
          <a:cs typeface="+mn-cs"/>
        </a:defRPr>
      </a:lvl8pPr>
      <a:lvl9pPr marL="2286000" indent="-182880" algn="l" defTabSz="914400" rtl="0" eaLnBrk="1" latinLnBrk="0" hangingPunct="1">
        <a:spcBef>
          <a:spcPct val="20000"/>
        </a:spcBef>
        <a:buClr>
          <a:schemeClr val="accent4"/>
        </a:buClr>
        <a:buFont typeface="Arial" pitchFamily="34" charset="0"/>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dirty="0"/>
              <a:t>Insert picture</a:t>
            </a:r>
          </a:p>
        </p:txBody>
      </p:sp>
      <p:sp>
        <p:nvSpPr>
          <p:cNvPr id="3" name="Text Placeholder 2"/>
          <p:cNvSpPr>
            <a:spLocks noGrp="1"/>
          </p:cNvSpPr>
          <p:nvPr>
            <p:ph type="body" idx="1"/>
          </p:nvPr>
        </p:nvSpPr>
        <p:spPr>
          <a:xfrm>
            <a:off x="457200" y="1600201"/>
            <a:ext cx="5181600" cy="2971800"/>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736362905"/>
      </p:ext>
    </p:extLst>
  </p:cSld>
  <p:clrMap bg1="lt1" tx1="dk1" bg2="lt2" tx2="dk2" accent1="accent1" accent2="accent2" accent3="accent3" accent4="accent4" accent5="accent5" accent6="accent6" hlink="hlink" folHlink="folHlink"/>
  <p:sldLayoutIdLst>
    <p:sldLayoutId id="2147483675" r:id="rId1"/>
    <p:sldLayoutId id="2147483680" r:id="rId2"/>
    <p:sldLayoutId id="2147483676" r:id="rId3"/>
    <p:sldLayoutId id="2147483666" r:id="rId4"/>
    <p:sldLayoutId id="2147483679" r:id="rId5"/>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2.png"/><Relationship Id="rId1" Type="http://schemas.openxmlformats.org/officeDocument/2006/relationships/slideLayout" Target="../slideLayouts/slideLayout7.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3.jpe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2.emf"/><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5.emf"/><Relationship Id="rId2" Type="http://schemas.openxmlformats.org/officeDocument/2006/relationships/notesSlide" Target="../notesSlides/notesSlide21.xml"/><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2"/>
          </p:nvPr>
        </p:nvSpPr>
        <p:spPr>
          <a:xfrm>
            <a:off x="1456928" y="4191000"/>
            <a:ext cx="6230144" cy="1219200"/>
          </a:xfrm>
        </p:spPr>
        <p:txBody>
          <a:bodyPr/>
          <a:lstStyle/>
          <a:p>
            <a:r>
              <a:rPr lang="en-US" dirty="0"/>
              <a:t>Agnes </a:t>
            </a:r>
            <a:r>
              <a:rPr lang="en-US" dirty="0" err="1"/>
              <a:t>Mwangwela</a:t>
            </a:r>
            <a:r>
              <a:rPr lang="en-US" dirty="0"/>
              <a:t> </a:t>
            </a:r>
            <a:r>
              <a:rPr lang="en-US" dirty="0" err="1"/>
              <a:t>Melise</a:t>
            </a:r>
            <a:r>
              <a:rPr lang="en-US" dirty="0"/>
              <a:t>-(LUANAR) </a:t>
            </a:r>
            <a:r>
              <a:rPr lang="en-US" dirty="0" err="1"/>
              <a:t>Mwachumu</a:t>
            </a:r>
            <a:r>
              <a:rPr lang="en-US" dirty="0"/>
              <a:t> </a:t>
            </a:r>
            <a:r>
              <a:rPr lang="en-US" dirty="0" err="1"/>
              <a:t>Sunganani</a:t>
            </a:r>
            <a:r>
              <a:rPr lang="en-US" dirty="0"/>
              <a:t> </a:t>
            </a:r>
            <a:r>
              <a:rPr lang="en-US" dirty="0" err="1"/>
              <a:t>Chowa</a:t>
            </a:r>
            <a:r>
              <a:rPr lang="en-US" dirty="0"/>
              <a:t> Kondwani </a:t>
            </a:r>
            <a:r>
              <a:rPr lang="en-US" dirty="0" err="1"/>
              <a:t>Luwe</a:t>
            </a:r>
            <a:endParaRPr lang="en-US" dirty="0"/>
          </a:p>
          <a:p>
            <a:r>
              <a:rPr lang="en-US" dirty="0"/>
              <a:t>Africa RISING ESA Project monthly seminar –Virtual</a:t>
            </a:r>
          </a:p>
          <a:p>
            <a:r>
              <a:rPr lang="en-US" dirty="0"/>
              <a:t>4/11/2021</a:t>
            </a:r>
          </a:p>
          <a:p>
            <a:endParaRPr lang="en-US" dirty="0"/>
          </a:p>
          <a:p>
            <a:endParaRPr lang="en-US" dirty="0"/>
          </a:p>
        </p:txBody>
      </p:sp>
      <p:sp>
        <p:nvSpPr>
          <p:cNvPr id="4" name="Text Placeholder 2">
            <a:extLst>
              <a:ext uri="{FF2B5EF4-FFF2-40B4-BE49-F238E27FC236}">
                <a16:creationId xmlns:a16="http://schemas.microsoft.com/office/drawing/2014/main" id="{29EA2A41-EDB2-4946-B9C5-E6F2F80A59C2}"/>
              </a:ext>
            </a:extLst>
          </p:cNvPr>
          <p:cNvSpPr>
            <a:spLocks noGrp="1"/>
          </p:cNvSpPr>
          <p:nvPr>
            <p:ph type="body" sz="quarter" idx="11"/>
          </p:nvPr>
        </p:nvSpPr>
        <p:spPr bwMode="auto">
          <a:xfrm>
            <a:off x="838200" y="1752600"/>
            <a:ext cx="7124700" cy="11430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dirty="0" err="1"/>
              <a:t>Intergrating</a:t>
            </a:r>
            <a:r>
              <a:rPr lang="en-US" altLang="en-US" dirty="0"/>
              <a:t> Food and Nutrition in AEI to improve household dietary diversity</a:t>
            </a:r>
          </a:p>
        </p:txBody>
      </p:sp>
    </p:spTree>
    <p:extLst>
      <p:ext uri="{BB962C8B-B14F-4D97-AF65-F5344CB8AC3E}">
        <p14:creationId xmlns:p14="http://schemas.microsoft.com/office/powerpoint/2010/main" val="243903439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FCE1C550-E3D6-4116-8106-69DAC5BC77C7}"/>
              </a:ext>
            </a:extLst>
          </p:cNvPr>
          <p:cNvPicPr>
            <a:picLocks noChangeAspect="1"/>
          </p:cNvPicPr>
          <p:nvPr/>
        </p:nvPicPr>
        <p:blipFill>
          <a:blip r:embed="rId2">
            <a:extLst>
              <a:ext uri="{BEBA8EAE-BF5A-486C-A8C5-ECC9F3942E4B}">
                <a14:imgProps xmlns:a14="http://schemas.microsoft.com/office/drawing/2010/main">
                  <a14:imgLayer r:embed="rId3">
                    <a14:imgEffect>
                      <a14:colorTemperature colorTemp="8800"/>
                    </a14:imgEffect>
                    <a14:imgEffect>
                      <a14:brightnessContrast bright="20000"/>
                    </a14:imgEffect>
                  </a14:imgLayer>
                </a14:imgProps>
              </a:ext>
            </a:extLst>
          </a:blip>
          <a:stretch>
            <a:fillRect/>
          </a:stretch>
        </p:blipFill>
        <p:spPr>
          <a:xfrm>
            <a:off x="0" y="1371600"/>
            <a:ext cx="4876800" cy="3172879"/>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5" name="Picture 12">
            <a:extLst>
              <a:ext uri="{FF2B5EF4-FFF2-40B4-BE49-F238E27FC236}">
                <a16:creationId xmlns:a16="http://schemas.microsoft.com/office/drawing/2014/main" id="{96F05F1D-04EC-43EF-B3E8-A09D8FA3CA53}"/>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879" t="1258" r="-351" b="12985"/>
          <a:stretch/>
        </p:blipFill>
        <p:spPr bwMode="auto">
          <a:xfrm>
            <a:off x="4899323" y="1371600"/>
            <a:ext cx="4244678" cy="243840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9">
            <a:extLst>
              <a:ext uri="{FF2B5EF4-FFF2-40B4-BE49-F238E27FC236}">
                <a16:creationId xmlns:a16="http://schemas.microsoft.com/office/drawing/2014/main" id="{D0AAD6A8-8247-4FB5-AAA5-ABCA1ACE7B41}"/>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l="810" t="10880" r="7201" b="12160"/>
          <a:stretch/>
        </p:blipFill>
        <p:spPr bwMode="auto">
          <a:xfrm>
            <a:off x="4876799" y="3685121"/>
            <a:ext cx="4267201" cy="3172879"/>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Content Placeholder 5">
            <a:extLst>
              <a:ext uri="{FF2B5EF4-FFF2-40B4-BE49-F238E27FC236}">
                <a16:creationId xmlns:a16="http://schemas.microsoft.com/office/drawing/2014/main" id="{D39AAA83-A095-4C89-A74B-9C89E1F655A3}"/>
              </a:ext>
            </a:extLst>
          </p:cNvPr>
          <p:cNvPicPr>
            <a:picLocks noChangeAspect="1" noChangeArrowheads="1"/>
          </p:cNvPicPr>
          <p:nvPr/>
        </p:nvPicPr>
        <p:blipFill rotWithShape="1">
          <a:blip r:embed="rId6">
            <a:extLst>
              <a:ext uri="{28A0092B-C50C-407E-A947-70E740481C1C}">
                <a14:useLocalDpi xmlns:a14="http://schemas.microsoft.com/office/drawing/2010/main" val="0"/>
              </a:ext>
            </a:extLst>
          </a:blip>
          <a:srcRect b="18417"/>
          <a:stretch/>
        </p:blipFill>
        <p:spPr bwMode="auto">
          <a:xfrm>
            <a:off x="0" y="4474243"/>
            <a:ext cx="4876800" cy="2383757"/>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extBox 7">
            <a:extLst>
              <a:ext uri="{FF2B5EF4-FFF2-40B4-BE49-F238E27FC236}">
                <a16:creationId xmlns:a16="http://schemas.microsoft.com/office/drawing/2014/main" id="{74A4386B-6DEF-478C-84BB-E2C42C44A591}"/>
              </a:ext>
            </a:extLst>
          </p:cNvPr>
          <p:cNvSpPr txBox="1"/>
          <p:nvPr/>
        </p:nvSpPr>
        <p:spPr>
          <a:xfrm>
            <a:off x="3200400" y="637121"/>
            <a:ext cx="3810000" cy="769441"/>
          </a:xfrm>
          <a:prstGeom prst="rect">
            <a:avLst/>
          </a:prstGeom>
          <a:noFill/>
        </p:spPr>
        <p:txBody>
          <a:bodyPr wrap="square" rtlCol="0">
            <a:spAutoFit/>
          </a:bodyPr>
          <a:lstStyle/>
          <a:p>
            <a:r>
              <a:rPr lang="en-US" sz="4400" dirty="0"/>
              <a:t>Interventions</a:t>
            </a:r>
            <a:r>
              <a:rPr lang="en-US" dirty="0"/>
              <a:t> </a:t>
            </a:r>
            <a:endParaRPr lang="en-TZ" dirty="0"/>
          </a:p>
        </p:txBody>
      </p:sp>
    </p:spTree>
    <p:extLst>
      <p:ext uri="{BB962C8B-B14F-4D97-AF65-F5344CB8AC3E}">
        <p14:creationId xmlns:p14="http://schemas.microsoft.com/office/powerpoint/2010/main" val="230691488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28403771-82FC-4365-9FD5-E84CF286B304}"/>
              </a:ext>
            </a:extLst>
          </p:cNvPr>
          <p:cNvSpPr>
            <a:spLocks noGrp="1"/>
          </p:cNvSpPr>
          <p:nvPr>
            <p:ph type="body" sz="quarter" idx="12"/>
          </p:nvPr>
        </p:nvSpPr>
        <p:spPr/>
        <p:txBody>
          <a:bodyPr/>
          <a:lstStyle/>
          <a:p>
            <a:r>
              <a:rPr lang="en-US" dirty="0"/>
              <a:t>Study participants</a:t>
            </a:r>
            <a:endParaRPr lang="en-TZ" dirty="0"/>
          </a:p>
        </p:txBody>
      </p:sp>
      <p:sp>
        <p:nvSpPr>
          <p:cNvPr id="6" name="TextBox 5">
            <a:extLst>
              <a:ext uri="{FF2B5EF4-FFF2-40B4-BE49-F238E27FC236}">
                <a16:creationId xmlns:a16="http://schemas.microsoft.com/office/drawing/2014/main" id="{413F21FF-837C-4890-A850-DF68BBD5B214}"/>
              </a:ext>
            </a:extLst>
          </p:cNvPr>
          <p:cNvSpPr txBox="1"/>
          <p:nvPr/>
        </p:nvSpPr>
        <p:spPr>
          <a:xfrm>
            <a:off x="533400" y="2426677"/>
            <a:ext cx="7772400" cy="646331"/>
          </a:xfrm>
          <a:prstGeom prst="rect">
            <a:avLst/>
          </a:prstGeom>
          <a:noFill/>
        </p:spPr>
        <p:txBody>
          <a:bodyPr wrap="square">
            <a:spAutoFit/>
          </a:bodyPr>
          <a:lstStyle/>
          <a:p>
            <a:pPr marL="285750" indent="-285750">
              <a:buFont typeface="Wingdings" panose="05000000000000000000" pitchFamily="2" charset="2"/>
              <a:buChar char="§"/>
            </a:pPr>
            <a:r>
              <a:rPr lang="en-US" dirty="0"/>
              <a:t>Then a total sample of 624 farmers was calculated where 312 was distributed in the intervention areas while another 312 applied in the comparison areas.</a:t>
            </a:r>
          </a:p>
        </p:txBody>
      </p:sp>
    </p:spTree>
    <p:extLst>
      <p:ext uri="{BB962C8B-B14F-4D97-AF65-F5344CB8AC3E}">
        <p14:creationId xmlns:p14="http://schemas.microsoft.com/office/powerpoint/2010/main" val="186376837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28403771-82FC-4365-9FD5-E84CF286B304}"/>
              </a:ext>
            </a:extLst>
          </p:cNvPr>
          <p:cNvSpPr>
            <a:spLocks noGrp="1"/>
          </p:cNvSpPr>
          <p:nvPr>
            <p:ph type="body" sz="quarter" idx="12"/>
          </p:nvPr>
        </p:nvSpPr>
        <p:spPr/>
        <p:txBody>
          <a:bodyPr/>
          <a:lstStyle/>
          <a:p>
            <a:r>
              <a:rPr lang="en-US" dirty="0"/>
              <a:t>Data collection</a:t>
            </a:r>
            <a:endParaRPr lang="en-TZ" dirty="0"/>
          </a:p>
        </p:txBody>
      </p:sp>
      <p:sp>
        <p:nvSpPr>
          <p:cNvPr id="6" name="TextBox 5">
            <a:extLst>
              <a:ext uri="{FF2B5EF4-FFF2-40B4-BE49-F238E27FC236}">
                <a16:creationId xmlns:a16="http://schemas.microsoft.com/office/drawing/2014/main" id="{413F21FF-837C-4890-A850-DF68BBD5B214}"/>
              </a:ext>
            </a:extLst>
          </p:cNvPr>
          <p:cNvSpPr txBox="1"/>
          <p:nvPr/>
        </p:nvSpPr>
        <p:spPr>
          <a:xfrm>
            <a:off x="533400" y="2426677"/>
            <a:ext cx="7772400" cy="646331"/>
          </a:xfrm>
          <a:prstGeom prst="rect">
            <a:avLst/>
          </a:prstGeom>
          <a:noFill/>
        </p:spPr>
        <p:txBody>
          <a:bodyPr wrap="square">
            <a:spAutoFit/>
          </a:bodyPr>
          <a:lstStyle/>
          <a:p>
            <a:pPr marL="285750" indent="-285750">
              <a:buFont typeface="Wingdings" panose="05000000000000000000" pitchFamily="2" charset="2"/>
              <a:buChar char="§"/>
            </a:pPr>
            <a:r>
              <a:rPr lang="en-US" dirty="0"/>
              <a:t>Then a total sample of 624 farmers was calculated where 312 was distributed in the intervention areas while another 312 applied in the comparison areas.</a:t>
            </a:r>
          </a:p>
        </p:txBody>
      </p:sp>
      <p:sp>
        <p:nvSpPr>
          <p:cNvPr id="5" name="TextBox 4">
            <a:extLst>
              <a:ext uri="{FF2B5EF4-FFF2-40B4-BE49-F238E27FC236}">
                <a16:creationId xmlns:a16="http://schemas.microsoft.com/office/drawing/2014/main" id="{713693B1-D6C0-4B56-B13F-7D46F636CB0A}"/>
              </a:ext>
            </a:extLst>
          </p:cNvPr>
          <p:cNvSpPr txBox="1"/>
          <p:nvPr/>
        </p:nvSpPr>
        <p:spPr>
          <a:xfrm>
            <a:off x="533400" y="3101143"/>
            <a:ext cx="4579034" cy="369332"/>
          </a:xfrm>
          <a:prstGeom prst="rect">
            <a:avLst/>
          </a:prstGeom>
          <a:noFill/>
        </p:spPr>
        <p:txBody>
          <a:bodyPr wrap="square">
            <a:spAutoFit/>
          </a:bodyPr>
          <a:lstStyle/>
          <a:p>
            <a:r>
              <a:rPr lang="en-US" b="1" dirty="0"/>
              <a:t>Quantitative data</a:t>
            </a:r>
          </a:p>
        </p:txBody>
      </p:sp>
      <p:sp>
        <p:nvSpPr>
          <p:cNvPr id="7" name="TextBox 6">
            <a:extLst>
              <a:ext uri="{FF2B5EF4-FFF2-40B4-BE49-F238E27FC236}">
                <a16:creationId xmlns:a16="http://schemas.microsoft.com/office/drawing/2014/main" id="{BCB1AA38-8E5F-4078-91A3-F1A47FF94084}"/>
              </a:ext>
            </a:extLst>
          </p:cNvPr>
          <p:cNvSpPr txBox="1"/>
          <p:nvPr/>
        </p:nvSpPr>
        <p:spPr>
          <a:xfrm>
            <a:off x="533400" y="3519712"/>
            <a:ext cx="7772400" cy="2308324"/>
          </a:xfrm>
          <a:prstGeom prst="rect">
            <a:avLst/>
          </a:prstGeom>
          <a:noFill/>
        </p:spPr>
        <p:txBody>
          <a:bodyPr wrap="square">
            <a:spAutoFit/>
          </a:bodyPr>
          <a:lstStyle/>
          <a:p>
            <a:r>
              <a:rPr lang="en-US" dirty="0"/>
              <a:t>Household Dietary Diversity </a:t>
            </a:r>
          </a:p>
          <a:p>
            <a:pPr marL="285750" indent="-285750">
              <a:buFont typeface="Wingdings" panose="05000000000000000000" pitchFamily="2" charset="2"/>
              <a:buChar char="§"/>
            </a:pPr>
            <a:r>
              <a:rPr lang="en-US" dirty="0"/>
              <a:t> Calculated from the 24-hour dietary recall (FAO 2010)</a:t>
            </a:r>
          </a:p>
          <a:p>
            <a:pPr marL="285750" indent="-285750">
              <a:buFont typeface="Courier New" panose="02070309020205020404" pitchFamily="49" charset="0"/>
              <a:buChar char="o"/>
            </a:pPr>
            <a:r>
              <a:rPr lang="en-US" dirty="0"/>
              <a:t>Socio-demographic characteristics</a:t>
            </a:r>
          </a:p>
          <a:p>
            <a:pPr marL="285750" indent="-285750">
              <a:buFont typeface="Courier New" panose="02070309020205020404" pitchFamily="49" charset="0"/>
              <a:buChar char="o"/>
            </a:pPr>
            <a:r>
              <a:rPr lang="en-US" dirty="0"/>
              <a:t>Food processing and preparation and food budgeting</a:t>
            </a:r>
          </a:p>
          <a:p>
            <a:endParaRPr lang="en-US" dirty="0"/>
          </a:p>
          <a:p>
            <a:r>
              <a:rPr lang="en-US" b="1" dirty="0"/>
              <a:t>Qualitative data</a:t>
            </a:r>
          </a:p>
          <a:p>
            <a:pPr marL="285750" indent="-285750">
              <a:buFont typeface="Wingdings" panose="05000000000000000000" pitchFamily="2" charset="2"/>
              <a:buChar char="§"/>
            </a:pPr>
            <a:r>
              <a:rPr lang="en-US" dirty="0"/>
              <a:t>FGD Comprised of 10-12 study participants</a:t>
            </a:r>
          </a:p>
          <a:p>
            <a:pPr marL="285750" indent="-285750">
              <a:buFont typeface="Wingdings" panose="05000000000000000000" pitchFamily="2" charset="2"/>
              <a:buChar char="§"/>
            </a:pPr>
            <a:r>
              <a:rPr lang="en-US" dirty="0"/>
              <a:t>The checklist used for the FGD and key informant </a:t>
            </a:r>
            <a:endParaRPr lang="en-TZ" dirty="0"/>
          </a:p>
        </p:txBody>
      </p:sp>
    </p:spTree>
    <p:extLst>
      <p:ext uri="{BB962C8B-B14F-4D97-AF65-F5344CB8AC3E}">
        <p14:creationId xmlns:p14="http://schemas.microsoft.com/office/powerpoint/2010/main" val="228589899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28403771-82FC-4365-9FD5-E84CF286B304}"/>
              </a:ext>
            </a:extLst>
          </p:cNvPr>
          <p:cNvSpPr>
            <a:spLocks noGrp="1"/>
          </p:cNvSpPr>
          <p:nvPr>
            <p:ph type="body" sz="quarter" idx="12"/>
          </p:nvPr>
        </p:nvSpPr>
        <p:spPr/>
        <p:txBody>
          <a:bodyPr/>
          <a:lstStyle/>
          <a:p>
            <a:r>
              <a:rPr lang="en-US" dirty="0"/>
              <a:t>Data analysis</a:t>
            </a:r>
            <a:endParaRPr lang="en-TZ" dirty="0"/>
          </a:p>
        </p:txBody>
      </p:sp>
      <p:sp>
        <p:nvSpPr>
          <p:cNvPr id="6" name="TextBox 5">
            <a:extLst>
              <a:ext uri="{FF2B5EF4-FFF2-40B4-BE49-F238E27FC236}">
                <a16:creationId xmlns:a16="http://schemas.microsoft.com/office/drawing/2014/main" id="{413F21FF-837C-4890-A850-DF68BBD5B214}"/>
              </a:ext>
            </a:extLst>
          </p:cNvPr>
          <p:cNvSpPr txBox="1"/>
          <p:nvPr/>
        </p:nvSpPr>
        <p:spPr>
          <a:xfrm>
            <a:off x="685800" y="2514600"/>
            <a:ext cx="7772400" cy="2308324"/>
          </a:xfrm>
          <a:prstGeom prst="rect">
            <a:avLst/>
          </a:prstGeom>
          <a:noFill/>
        </p:spPr>
        <p:txBody>
          <a:bodyPr wrap="square">
            <a:spAutoFit/>
          </a:bodyPr>
          <a:lstStyle/>
          <a:p>
            <a:r>
              <a:rPr lang="en-US" b="1" dirty="0"/>
              <a:t>Quantitative analysis</a:t>
            </a:r>
          </a:p>
          <a:p>
            <a:pPr marL="742950" lvl="1" indent="-285750">
              <a:buFont typeface="Wingdings" panose="05000000000000000000" pitchFamily="2" charset="2"/>
              <a:buChar char="§"/>
            </a:pPr>
            <a:r>
              <a:rPr lang="en-US" dirty="0"/>
              <a:t>Analysis SPSS version 24 and STATA, version 14.0</a:t>
            </a:r>
          </a:p>
          <a:p>
            <a:pPr marL="742950" lvl="1" indent="-285750">
              <a:buFont typeface="Wingdings" panose="05000000000000000000" pitchFamily="2" charset="2"/>
              <a:buChar char="§"/>
            </a:pPr>
            <a:r>
              <a:rPr lang="en-US" dirty="0"/>
              <a:t>Descriptive statistics- mean and percentages    </a:t>
            </a:r>
          </a:p>
          <a:p>
            <a:pPr marL="742950" lvl="1" indent="-285750">
              <a:buFont typeface="Wingdings" panose="05000000000000000000" pitchFamily="2" charset="2"/>
              <a:buChar char="§"/>
            </a:pPr>
            <a:r>
              <a:rPr lang="en-US" dirty="0"/>
              <a:t>Two sample T-tests - continuous variables</a:t>
            </a:r>
          </a:p>
          <a:p>
            <a:pPr marL="742950" lvl="1" indent="-285750">
              <a:buFont typeface="Wingdings" panose="05000000000000000000" pitchFamily="2" charset="2"/>
              <a:buChar char="§"/>
            </a:pPr>
            <a:r>
              <a:rPr lang="en-US" dirty="0"/>
              <a:t>Pearson Chi-square test- Categorical variables </a:t>
            </a:r>
          </a:p>
          <a:p>
            <a:pPr marL="742950" lvl="1" indent="-285750">
              <a:buFont typeface="Wingdings" panose="05000000000000000000" pitchFamily="2" charset="2"/>
              <a:buChar char="§"/>
            </a:pPr>
            <a:r>
              <a:rPr lang="en-US" dirty="0"/>
              <a:t>Ordered logistic regression model </a:t>
            </a:r>
          </a:p>
          <a:p>
            <a:r>
              <a:rPr lang="en-US" b="1" dirty="0"/>
              <a:t>Qualitative analysis </a:t>
            </a:r>
          </a:p>
          <a:p>
            <a:pPr marL="742950" lvl="1" indent="-285750">
              <a:buFont typeface="Wingdings" panose="05000000000000000000" pitchFamily="2" charset="2"/>
              <a:buChar char="§"/>
            </a:pPr>
            <a:r>
              <a:rPr lang="en-US" dirty="0"/>
              <a:t>Grounded Theory </a:t>
            </a:r>
          </a:p>
        </p:txBody>
      </p:sp>
    </p:spTree>
    <p:extLst>
      <p:ext uri="{BB962C8B-B14F-4D97-AF65-F5344CB8AC3E}">
        <p14:creationId xmlns:p14="http://schemas.microsoft.com/office/powerpoint/2010/main" val="35043215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Table 1">
            <a:extLst>
              <a:ext uri="{FF2B5EF4-FFF2-40B4-BE49-F238E27FC236}">
                <a16:creationId xmlns:a16="http://schemas.microsoft.com/office/drawing/2014/main" id="{2B287120-3DE0-4C15-B55E-CCF852698E03}"/>
              </a:ext>
            </a:extLst>
          </p:cNvPr>
          <p:cNvPicPr>
            <a:picLocks noGrp="1"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0355" y="1212850"/>
            <a:ext cx="8369300" cy="52277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Content Placeholder 7">
            <a:extLst>
              <a:ext uri="{FF2B5EF4-FFF2-40B4-BE49-F238E27FC236}">
                <a16:creationId xmlns:a16="http://schemas.microsoft.com/office/drawing/2014/main" id="{A2A1C63F-4B02-4DBE-85BC-E65A8F9EC51C}"/>
              </a:ext>
            </a:extLst>
          </p:cNvPr>
          <p:cNvSpPr txBox="1">
            <a:spLocks/>
          </p:cNvSpPr>
          <p:nvPr/>
        </p:nvSpPr>
        <p:spPr>
          <a:xfrm>
            <a:off x="328930" y="533400"/>
            <a:ext cx="8312150" cy="679450"/>
          </a:xfrm>
        </p:spPr>
        <p:txBody>
          <a:bodyPr/>
          <a:lstStyle>
            <a:lvl1pPr marL="342900" indent="-228600" algn="just" rtl="0" eaLnBrk="0" fontAlgn="base" hangingPunct="0">
              <a:lnSpc>
                <a:spcPct val="200000"/>
              </a:lnSpc>
              <a:spcBef>
                <a:spcPct val="20000"/>
              </a:spcBef>
              <a:spcAft>
                <a:spcPct val="0"/>
              </a:spcAft>
              <a:buClr>
                <a:srgbClr val="156734"/>
              </a:buClr>
              <a:buFont typeface="Wingdings" panose="05000000000000000000" pitchFamily="2" charset="2"/>
              <a:buChar char="§"/>
              <a:defRPr sz="2200" kern="1200">
                <a:solidFill>
                  <a:schemeClr val="tx1"/>
                </a:solidFill>
                <a:latin typeface="+mn-lt"/>
                <a:ea typeface="+mn-ea"/>
                <a:cs typeface="+mn-cs"/>
              </a:defRPr>
            </a:lvl1pPr>
            <a:lvl2pPr marL="639763" indent="-228600" algn="just" rtl="0" eaLnBrk="0" fontAlgn="base" hangingPunct="0">
              <a:lnSpc>
                <a:spcPct val="200000"/>
              </a:lnSpc>
              <a:spcBef>
                <a:spcPct val="20000"/>
              </a:spcBef>
              <a:spcAft>
                <a:spcPct val="0"/>
              </a:spcAft>
              <a:buClr>
                <a:srgbClr val="156734"/>
              </a:buClr>
              <a:buFont typeface="Wingdings" panose="05000000000000000000" pitchFamily="2" charset="2"/>
              <a:buChar char="§"/>
              <a:defRPr sz="2000" kern="1200">
                <a:solidFill>
                  <a:schemeClr val="tx1"/>
                </a:solidFill>
                <a:latin typeface="+mn-lt"/>
                <a:ea typeface="+mn-ea"/>
                <a:cs typeface="+mn-cs"/>
              </a:defRPr>
            </a:lvl2pPr>
            <a:lvl3pPr marL="1004888" indent="-228600" algn="just" rtl="0" eaLnBrk="0" fontAlgn="base" hangingPunct="0">
              <a:lnSpc>
                <a:spcPct val="200000"/>
              </a:lnSpc>
              <a:spcBef>
                <a:spcPct val="20000"/>
              </a:spcBef>
              <a:spcAft>
                <a:spcPct val="0"/>
              </a:spcAft>
              <a:buClr>
                <a:srgbClr val="156734"/>
              </a:buClr>
              <a:buFont typeface="Wingdings" panose="05000000000000000000" pitchFamily="2" charset="2"/>
              <a:buChar char="§"/>
              <a:defRPr sz="2400" kern="1200">
                <a:solidFill>
                  <a:schemeClr val="tx1"/>
                </a:solidFill>
                <a:latin typeface="+mn-lt"/>
                <a:ea typeface="+mn-ea"/>
                <a:cs typeface="+mn-cs"/>
              </a:defRPr>
            </a:lvl3pPr>
            <a:lvl4pPr marL="1279525" indent="-228600" algn="just" rtl="0" eaLnBrk="0" fontAlgn="base" hangingPunct="0">
              <a:lnSpc>
                <a:spcPct val="200000"/>
              </a:lnSpc>
              <a:spcBef>
                <a:spcPct val="20000"/>
              </a:spcBef>
              <a:spcAft>
                <a:spcPct val="0"/>
              </a:spcAft>
              <a:buClr>
                <a:srgbClr val="156734"/>
              </a:buClr>
              <a:buFont typeface="Wingdings" panose="05000000000000000000" pitchFamily="2" charset="2"/>
              <a:buChar char="§"/>
              <a:defRPr sz="1600" kern="1200">
                <a:solidFill>
                  <a:schemeClr val="tx1"/>
                </a:solidFill>
                <a:latin typeface="+mn-lt"/>
                <a:ea typeface="+mn-ea"/>
                <a:cs typeface="+mn-cs"/>
              </a:defRPr>
            </a:lvl4pPr>
            <a:lvl5pPr marL="1554163" indent="-228600" algn="just" rtl="0" eaLnBrk="0" fontAlgn="base" hangingPunct="0">
              <a:lnSpc>
                <a:spcPct val="200000"/>
              </a:lnSpc>
              <a:spcBef>
                <a:spcPct val="20000"/>
              </a:spcBef>
              <a:spcAft>
                <a:spcPct val="0"/>
              </a:spcAft>
              <a:buClr>
                <a:srgbClr val="156734"/>
              </a:buClr>
              <a:buFont typeface="Wingdings" panose="05000000000000000000" pitchFamily="2" charset="2"/>
              <a:buChar char="§"/>
              <a:defRPr sz="1400" kern="1200">
                <a:solidFill>
                  <a:schemeClr val="tx1"/>
                </a:solidFill>
                <a:latin typeface="+mn-lt"/>
                <a:ea typeface="+mn-ea"/>
                <a:cs typeface="+mn-cs"/>
              </a:defRPr>
            </a:lvl5pPr>
            <a:lvl6pPr marL="1737360" indent="-182880" algn="l" defTabSz="914400" rtl="0" eaLnBrk="1" latinLnBrk="0" hangingPunct="1">
              <a:spcBef>
                <a:spcPct val="20000"/>
              </a:spcBef>
              <a:buClr>
                <a:schemeClr val="accent1"/>
              </a:buClr>
              <a:buFont typeface="Arial" pitchFamily="34" charset="0"/>
              <a:buChar char="•"/>
              <a:defRPr sz="1400" kern="1200" baseline="0">
                <a:solidFill>
                  <a:schemeClr val="tx1"/>
                </a:solidFill>
                <a:latin typeface="+mn-lt"/>
                <a:ea typeface="+mn-ea"/>
                <a:cs typeface="+mn-cs"/>
              </a:defRPr>
            </a:lvl6pPr>
            <a:lvl7pPr marL="1920240" indent="-182880" algn="l" defTabSz="914400" rtl="0" eaLnBrk="1" latinLnBrk="0" hangingPunct="1">
              <a:spcBef>
                <a:spcPct val="20000"/>
              </a:spcBef>
              <a:buClr>
                <a:schemeClr val="accent2"/>
              </a:buClr>
              <a:buFont typeface="Arial" pitchFamily="34" charset="0"/>
              <a:buChar char="•"/>
              <a:defRPr sz="1400" kern="1200">
                <a:solidFill>
                  <a:schemeClr val="tx1"/>
                </a:solidFill>
                <a:latin typeface="+mn-lt"/>
                <a:ea typeface="+mn-ea"/>
                <a:cs typeface="+mn-cs"/>
              </a:defRPr>
            </a:lvl7pPr>
            <a:lvl8pPr marL="2103120" indent="-182880" algn="l" defTabSz="914400" rtl="0" eaLnBrk="1" latinLnBrk="0" hangingPunct="1">
              <a:spcBef>
                <a:spcPct val="20000"/>
              </a:spcBef>
              <a:buClr>
                <a:schemeClr val="accent3"/>
              </a:buClr>
              <a:buFont typeface="Arial" pitchFamily="34" charset="0"/>
              <a:buChar char="•"/>
              <a:defRPr sz="1400" kern="1200">
                <a:solidFill>
                  <a:schemeClr val="tx1"/>
                </a:solidFill>
                <a:latin typeface="+mn-lt"/>
                <a:ea typeface="+mn-ea"/>
                <a:cs typeface="+mn-cs"/>
              </a:defRPr>
            </a:lvl8pPr>
            <a:lvl9pPr marL="2286000" indent="-182880" algn="l" defTabSz="914400" rtl="0" eaLnBrk="1" latinLnBrk="0" hangingPunct="1">
              <a:spcBef>
                <a:spcPct val="20000"/>
              </a:spcBef>
              <a:buClr>
                <a:schemeClr val="accent4"/>
              </a:buClr>
              <a:buFont typeface="Arial" pitchFamily="34" charset="0"/>
              <a:buChar char="•"/>
              <a:defRPr sz="1400" kern="1200">
                <a:solidFill>
                  <a:schemeClr val="tx1"/>
                </a:solidFill>
                <a:latin typeface="+mn-lt"/>
                <a:ea typeface="+mn-ea"/>
                <a:cs typeface="+mn-cs"/>
              </a:defRPr>
            </a:lvl9pPr>
          </a:lstStyle>
          <a:p>
            <a:pPr marL="0" marR="0" lvl="0" indent="0" algn="l" defTabSz="914400" rtl="0" eaLnBrk="0" fontAlgn="base" latinLnBrk="0" hangingPunct="0">
              <a:lnSpc>
                <a:spcPct val="100000"/>
              </a:lnSpc>
              <a:spcBef>
                <a:spcPct val="20000"/>
              </a:spcBef>
              <a:spcAft>
                <a:spcPct val="0"/>
              </a:spcAft>
              <a:buClr>
                <a:srgbClr val="156734"/>
              </a:buClr>
              <a:buSzTx/>
              <a:buFont typeface="Wingdings" panose="05000000000000000000" pitchFamily="2" charset="2"/>
              <a:buNone/>
              <a:tabLst/>
              <a:defRPr/>
            </a:pPr>
            <a:r>
              <a:rPr kumimoji="0" lang="en-GB" sz="2800" b="1" i="0" u="none" strike="noStrike" kern="1200" cap="none" spc="0" normalizeH="0" baseline="0" noProof="0" dirty="0">
                <a:ln>
                  <a:noFill/>
                </a:ln>
                <a:solidFill>
                  <a:sysClr val="windowText" lastClr="000000"/>
                </a:solidFill>
                <a:effectLst/>
                <a:uLnTx/>
                <a:uFillTx/>
                <a:latin typeface="Calibri"/>
                <a:ea typeface="+mn-ea"/>
                <a:cs typeface="+mn-cs"/>
              </a:rPr>
              <a:t>Table 1. </a:t>
            </a:r>
            <a:r>
              <a:rPr kumimoji="0" lang="en-GB" sz="2800" b="0" i="0" u="none" strike="noStrike" kern="1200" cap="none" spc="0" normalizeH="0" baseline="0" noProof="0" dirty="0">
                <a:ln>
                  <a:noFill/>
                </a:ln>
                <a:solidFill>
                  <a:sysClr val="windowText" lastClr="000000"/>
                </a:solidFill>
                <a:effectLst/>
                <a:uLnTx/>
                <a:uFillTx/>
                <a:latin typeface="Calibri"/>
                <a:ea typeface="+mn-ea"/>
                <a:cs typeface="+mn-cs"/>
              </a:rPr>
              <a:t>Household demographic characteristics</a:t>
            </a:r>
          </a:p>
        </p:txBody>
      </p:sp>
    </p:spTree>
    <p:extLst>
      <p:ext uri="{BB962C8B-B14F-4D97-AF65-F5344CB8AC3E}">
        <p14:creationId xmlns:p14="http://schemas.microsoft.com/office/powerpoint/2010/main" val="207691310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26347" y="235677"/>
            <a:ext cx="7620000" cy="914400"/>
          </a:xfrm>
        </p:spPr>
        <p:txBody>
          <a:bodyPr/>
          <a:lstStyle/>
          <a:p>
            <a:r>
              <a:rPr lang="en-US" dirty="0"/>
              <a:t>Change in food consumption </a:t>
            </a:r>
          </a:p>
        </p:txBody>
      </p:sp>
      <p:pic>
        <p:nvPicPr>
          <p:cNvPr id="2" name="Picture 1">
            <a:extLst>
              <a:ext uri="{FF2B5EF4-FFF2-40B4-BE49-F238E27FC236}">
                <a16:creationId xmlns:a16="http://schemas.microsoft.com/office/drawing/2014/main" id="{6F172523-CCD7-4012-A7DA-91443F58EB06}"/>
              </a:ext>
            </a:extLst>
          </p:cNvPr>
          <p:cNvPicPr>
            <a:picLocks noChangeAspect="1"/>
          </p:cNvPicPr>
          <p:nvPr/>
        </p:nvPicPr>
        <p:blipFill>
          <a:blip r:embed="rId3"/>
          <a:stretch>
            <a:fillRect/>
          </a:stretch>
        </p:blipFill>
        <p:spPr>
          <a:xfrm>
            <a:off x="411107" y="1676400"/>
            <a:ext cx="8031853" cy="4488723"/>
          </a:xfrm>
          <a:prstGeom prst="rect">
            <a:avLst/>
          </a:prstGeom>
        </p:spPr>
      </p:pic>
      <p:sp>
        <p:nvSpPr>
          <p:cNvPr id="6" name="TextBox 5">
            <a:extLst>
              <a:ext uri="{FF2B5EF4-FFF2-40B4-BE49-F238E27FC236}">
                <a16:creationId xmlns:a16="http://schemas.microsoft.com/office/drawing/2014/main" id="{F120B10F-C47E-4BF5-B569-4ED9353FA18F}"/>
              </a:ext>
            </a:extLst>
          </p:cNvPr>
          <p:cNvSpPr txBox="1"/>
          <p:nvPr/>
        </p:nvSpPr>
        <p:spPr>
          <a:xfrm>
            <a:off x="220421" y="1307068"/>
            <a:ext cx="8031852" cy="369332"/>
          </a:xfrm>
          <a:prstGeom prst="rect">
            <a:avLst/>
          </a:prstGeom>
          <a:noFill/>
        </p:spPr>
        <p:txBody>
          <a:bodyPr wrap="square">
            <a:spAutoFit/>
          </a:bodyPr>
          <a:lstStyle/>
          <a:p>
            <a:r>
              <a:rPr lang="en-US" b="1" dirty="0"/>
              <a:t>Table 2</a:t>
            </a:r>
            <a:r>
              <a:rPr lang="en-US" dirty="0"/>
              <a:t>. Proportion of food groups at baseline and end line at </a:t>
            </a:r>
            <a:r>
              <a:rPr lang="en-US" dirty="0" err="1"/>
              <a:t>Kandeu</a:t>
            </a:r>
            <a:r>
              <a:rPr lang="en-US" dirty="0"/>
              <a:t> EPA, </a:t>
            </a:r>
            <a:r>
              <a:rPr lang="en-US" dirty="0" err="1"/>
              <a:t>Ntcheu</a:t>
            </a:r>
            <a:endParaRPr lang="en-US" dirty="0"/>
          </a:p>
        </p:txBody>
      </p:sp>
    </p:spTree>
    <p:extLst>
      <p:ext uri="{BB962C8B-B14F-4D97-AF65-F5344CB8AC3E}">
        <p14:creationId xmlns:p14="http://schemas.microsoft.com/office/powerpoint/2010/main" val="425887212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11107" y="545068"/>
            <a:ext cx="7620000" cy="914400"/>
          </a:xfrm>
        </p:spPr>
        <p:txBody>
          <a:bodyPr/>
          <a:lstStyle/>
          <a:p>
            <a:r>
              <a:rPr lang="en-US" dirty="0"/>
              <a:t>Change in food consumption </a:t>
            </a:r>
          </a:p>
        </p:txBody>
      </p:sp>
      <p:sp>
        <p:nvSpPr>
          <p:cNvPr id="6" name="TextBox 5">
            <a:extLst>
              <a:ext uri="{FF2B5EF4-FFF2-40B4-BE49-F238E27FC236}">
                <a16:creationId xmlns:a16="http://schemas.microsoft.com/office/drawing/2014/main" id="{F120B10F-C47E-4BF5-B569-4ED9353FA18F}"/>
              </a:ext>
            </a:extLst>
          </p:cNvPr>
          <p:cNvSpPr txBox="1"/>
          <p:nvPr/>
        </p:nvSpPr>
        <p:spPr>
          <a:xfrm>
            <a:off x="411107" y="1368872"/>
            <a:ext cx="8031852" cy="369332"/>
          </a:xfrm>
          <a:prstGeom prst="rect">
            <a:avLst/>
          </a:prstGeom>
          <a:noFill/>
        </p:spPr>
        <p:txBody>
          <a:bodyPr wrap="square">
            <a:spAutoFit/>
          </a:bodyPr>
          <a:lstStyle/>
          <a:p>
            <a:r>
              <a:rPr lang="en-US" b="1" dirty="0"/>
              <a:t>Table 3</a:t>
            </a:r>
            <a:r>
              <a:rPr lang="en-US" dirty="0"/>
              <a:t>. Proportion of food groups at baseline and end line at </a:t>
            </a:r>
            <a:r>
              <a:rPr lang="en-US" dirty="0" err="1"/>
              <a:t>Nsipe</a:t>
            </a:r>
            <a:r>
              <a:rPr lang="en-US" dirty="0"/>
              <a:t> EPA, </a:t>
            </a:r>
            <a:r>
              <a:rPr lang="en-US" dirty="0" err="1"/>
              <a:t>Ntcheu</a:t>
            </a:r>
            <a:endParaRPr lang="en-US" dirty="0"/>
          </a:p>
        </p:txBody>
      </p:sp>
      <p:pic>
        <p:nvPicPr>
          <p:cNvPr id="3" name="Picture 2">
            <a:extLst>
              <a:ext uri="{FF2B5EF4-FFF2-40B4-BE49-F238E27FC236}">
                <a16:creationId xmlns:a16="http://schemas.microsoft.com/office/drawing/2014/main" id="{8363349F-926E-43B1-91B2-07D4D034439B}"/>
              </a:ext>
            </a:extLst>
          </p:cNvPr>
          <p:cNvPicPr>
            <a:picLocks noChangeAspect="1"/>
          </p:cNvPicPr>
          <p:nvPr/>
        </p:nvPicPr>
        <p:blipFill>
          <a:blip r:embed="rId3"/>
          <a:stretch>
            <a:fillRect/>
          </a:stretch>
        </p:blipFill>
        <p:spPr>
          <a:xfrm>
            <a:off x="496471" y="1726536"/>
            <a:ext cx="7946488" cy="4540851"/>
          </a:xfrm>
          <a:prstGeom prst="rect">
            <a:avLst/>
          </a:prstGeom>
        </p:spPr>
      </p:pic>
    </p:spTree>
    <p:extLst>
      <p:ext uri="{BB962C8B-B14F-4D97-AF65-F5344CB8AC3E}">
        <p14:creationId xmlns:p14="http://schemas.microsoft.com/office/powerpoint/2010/main" val="388133168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200" y="479695"/>
            <a:ext cx="7620000" cy="914400"/>
          </a:xfrm>
        </p:spPr>
        <p:txBody>
          <a:bodyPr/>
          <a:lstStyle/>
          <a:p>
            <a:r>
              <a:rPr lang="en-US" dirty="0"/>
              <a:t>Change in food consumption </a:t>
            </a:r>
          </a:p>
        </p:txBody>
      </p:sp>
      <p:sp>
        <p:nvSpPr>
          <p:cNvPr id="6" name="TextBox 5">
            <a:extLst>
              <a:ext uri="{FF2B5EF4-FFF2-40B4-BE49-F238E27FC236}">
                <a16:creationId xmlns:a16="http://schemas.microsoft.com/office/drawing/2014/main" id="{F120B10F-C47E-4BF5-B569-4ED9353FA18F}"/>
              </a:ext>
            </a:extLst>
          </p:cNvPr>
          <p:cNvSpPr txBox="1"/>
          <p:nvPr/>
        </p:nvSpPr>
        <p:spPr>
          <a:xfrm>
            <a:off x="316267" y="1394095"/>
            <a:ext cx="8031852" cy="369332"/>
          </a:xfrm>
          <a:prstGeom prst="rect">
            <a:avLst/>
          </a:prstGeom>
          <a:noFill/>
        </p:spPr>
        <p:txBody>
          <a:bodyPr wrap="square">
            <a:spAutoFit/>
          </a:bodyPr>
          <a:lstStyle/>
          <a:p>
            <a:r>
              <a:rPr lang="en-US" b="1" dirty="0"/>
              <a:t>Table 4</a:t>
            </a:r>
            <a:r>
              <a:rPr lang="en-US" dirty="0"/>
              <a:t>. Proportion of food groups at baseline and end line at </a:t>
            </a:r>
            <a:r>
              <a:rPr lang="en-US" dirty="0" err="1"/>
              <a:t>Linthipe</a:t>
            </a:r>
            <a:r>
              <a:rPr lang="en-US" dirty="0"/>
              <a:t> EPA, </a:t>
            </a:r>
            <a:r>
              <a:rPr lang="en-US" dirty="0" err="1"/>
              <a:t>Dedza</a:t>
            </a:r>
            <a:endParaRPr lang="en-US" dirty="0"/>
          </a:p>
        </p:txBody>
      </p:sp>
      <p:pic>
        <p:nvPicPr>
          <p:cNvPr id="2" name="Picture 1">
            <a:extLst>
              <a:ext uri="{FF2B5EF4-FFF2-40B4-BE49-F238E27FC236}">
                <a16:creationId xmlns:a16="http://schemas.microsoft.com/office/drawing/2014/main" id="{E9400458-B33C-4E62-B089-0EE9687E5C61}"/>
              </a:ext>
            </a:extLst>
          </p:cNvPr>
          <p:cNvPicPr>
            <a:picLocks noChangeAspect="1"/>
          </p:cNvPicPr>
          <p:nvPr/>
        </p:nvPicPr>
        <p:blipFill>
          <a:blip r:embed="rId3"/>
          <a:stretch>
            <a:fillRect/>
          </a:stretch>
        </p:blipFill>
        <p:spPr>
          <a:xfrm>
            <a:off x="457200" y="1732947"/>
            <a:ext cx="8370533" cy="4432176"/>
          </a:xfrm>
          <a:prstGeom prst="rect">
            <a:avLst/>
          </a:prstGeom>
        </p:spPr>
      </p:pic>
    </p:spTree>
    <p:extLst>
      <p:ext uri="{BB962C8B-B14F-4D97-AF65-F5344CB8AC3E}">
        <p14:creationId xmlns:p14="http://schemas.microsoft.com/office/powerpoint/2010/main" val="66409692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41587" y="305650"/>
            <a:ext cx="7620000" cy="914400"/>
          </a:xfrm>
        </p:spPr>
        <p:txBody>
          <a:bodyPr/>
          <a:lstStyle/>
          <a:p>
            <a:r>
              <a:rPr lang="en-US" dirty="0"/>
              <a:t>Change in food consumption </a:t>
            </a:r>
          </a:p>
        </p:txBody>
      </p:sp>
      <p:sp>
        <p:nvSpPr>
          <p:cNvPr id="6" name="TextBox 5">
            <a:extLst>
              <a:ext uri="{FF2B5EF4-FFF2-40B4-BE49-F238E27FC236}">
                <a16:creationId xmlns:a16="http://schemas.microsoft.com/office/drawing/2014/main" id="{F120B10F-C47E-4BF5-B569-4ED9353FA18F}"/>
              </a:ext>
            </a:extLst>
          </p:cNvPr>
          <p:cNvSpPr txBox="1"/>
          <p:nvPr/>
        </p:nvSpPr>
        <p:spPr>
          <a:xfrm>
            <a:off x="441587" y="1220050"/>
            <a:ext cx="8031852" cy="369332"/>
          </a:xfrm>
          <a:prstGeom prst="rect">
            <a:avLst/>
          </a:prstGeom>
          <a:noFill/>
        </p:spPr>
        <p:txBody>
          <a:bodyPr wrap="square">
            <a:spAutoFit/>
          </a:bodyPr>
          <a:lstStyle/>
          <a:p>
            <a:r>
              <a:rPr lang="en-US" b="1" dirty="0"/>
              <a:t>Table 5</a:t>
            </a:r>
            <a:r>
              <a:rPr lang="en-US" dirty="0"/>
              <a:t>. Proportion of food groups at baseline and end line at </a:t>
            </a:r>
            <a:r>
              <a:rPr lang="en-US" dirty="0" err="1"/>
              <a:t>Golomoti</a:t>
            </a:r>
            <a:r>
              <a:rPr lang="en-US" dirty="0"/>
              <a:t> EPA, </a:t>
            </a:r>
            <a:r>
              <a:rPr lang="en-US" dirty="0" err="1"/>
              <a:t>Dedza</a:t>
            </a:r>
            <a:endParaRPr lang="en-US" dirty="0"/>
          </a:p>
        </p:txBody>
      </p:sp>
      <p:pic>
        <p:nvPicPr>
          <p:cNvPr id="3" name="Picture 2">
            <a:extLst>
              <a:ext uri="{FF2B5EF4-FFF2-40B4-BE49-F238E27FC236}">
                <a16:creationId xmlns:a16="http://schemas.microsoft.com/office/drawing/2014/main" id="{1647B861-F112-4F3A-B952-DB686C95C45D}"/>
              </a:ext>
            </a:extLst>
          </p:cNvPr>
          <p:cNvPicPr>
            <a:picLocks noChangeAspect="1"/>
          </p:cNvPicPr>
          <p:nvPr/>
        </p:nvPicPr>
        <p:blipFill>
          <a:blip r:embed="rId3"/>
          <a:stretch>
            <a:fillRect/>
          </a:stretch>
        </p:blipFill>
        <p:spPr>
          <a:xfrm>
            <a:off x="444294" y="1556148"/>
            <a:ext cx="8242506" cy="4608975"/>
          </a:xfrm>
          <a:prstGeom prst="rect">
            <a:avLst/>
          </a:prstGeom>
        </p:spPr>
      </p:pic>
    </p:spTree>
    <p:extLst>
      <p:ext uri="{BB962C8B-B14F-4D97-AF65-F5344CB8AC3E}">
        <p14:creationId xmlns:p14="http://schemas.microsoft.com/office/powerpoint/2010/main" val="5120675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41587" y="298334"/>
            <a:ext cx="7620000" cy="914400"/>
          </a:xfrm>
        </p:spPr>
        <p:txBody>
          <a:bodyPr/>
          <a:lstStyle/>
          <a:p>
            <a:r>
              <a:rPr lang="en-US" dirty="0"/>
              <a:t>Change in food consumption </a:t>
            </a:r>
          </a:p>
        </p:txBody>
      </p:sp>
      <p:sp>
        <p:nvSpPr>
          <p:cNvPr id="6" name="TextBox 5">
            <a:extLst>
              <a:ext uri="{FF2B5EF4-FFF2-40B4-BE49-F238E27FC236}">
                <a16:creationId xmlns:a16="http://schemas.microsoft.com/office/drawing/2014/main" id="{F120B10F-C47E-4BF5-B569-4ED9353FA18F}"/>
              </a:ext>
            </a:extLst>
          </p:cNvPr>
          <p:cNvSpPr txBox="1"/>
          <p:nvPr/>
        </p:nvSpPr>
        <p:spPr>
          <a:xfrm>
            <a:off x="235661" y="1197602"/>
            <a:ext cx="8466752" cy="369332"/>
          </a:xfrm>
          <a:prstGeom prst="rect">
            <a:avLst/>
          </a:prstGeom>
          <a:noFill/>
        </p:spPr>
        <p:txBody>
          <a:bodyPr wrap="square">
            <a:spAutoFit/>
          </a:bodyPr>
          <a:lstStyle/>
          <a:p>
            <a:r>
              <a:rPr lang="en-US" b="1" dirty="0"/>
              <a:t>Table 6.</a:t>
            </a:r>
            <a:r>
              <a:rPr lang="en-US" dirty="0"/>
              <a:t> Changes in Household dietary diversity categories by area and research group </a:t>
            </a:r>
          </a:p>
        </p:txBody>
      </p:sp>
      <p:pic>
        <p:nvPicPr>
          <p:cNvPr id="2" name="Picture 1">
            <a:extLst>
              <a:ext uri="{FF2B5EF4-FFF2-40B4-BE49-F238E27FC236}">
                <a16:creationId xmlns:a16="http://schemas.microsoft.com/office/drawing/2014/main" id="{A19CB461-0239-4086-BC6E-52235FAAFCB1}"/>
              </a:ext>
            </a:extLst>
          </p:cNvPr>
          <p:cNvPicPr>
            <a:picLocks noChangeAspect="1"/>
          </p:cNvPicPr>
          <p:nvPr/>
        </p:nvPicPr>
        <p:blipFill>
          <a:blip r:embed="rId3"/>
          <a:stretch>
            <a:fillRect/>
          </a:stretch>
        </p:blipFill>
        <p:spPr>
          <a:xfrm>
            <a:off x="276996" y="1828800"/>
            <a:ext cx="8590008" cy="4273666"/>
          </a:xfrm>
          <a:prstGeom prst="rect">
            <a:avLst/>
          </a:prstGeom>
        </p:spPr>
      </p:pic>
    </p:spTree>
    <p:extLst>
      <p:ext uri="{BB962C8B-B14F-4D97-AF65-F5344CB8AC3E}">
        <p14:creationId xmlns:p14="http://schemas.microsoft.com/office/powerpoint/2010/main" val="117003326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2"/>
          </p:nvPr>
        </p:nvSpPr>
        <p:spPr>
          <a:xfrm>
            <a:off x="533400" y="1295400"/>
            <a:ext cx="7772400" cy="838200"/>
          </a:xfrm>
        </p:spPr>
        <p:txBody>
          <a:bodyPr/>
          <a:lstStyle/>
          <a:p>
            <a:r>
              <a:rPr lang="en-US" dirty="0"/>
              <a:t>Introduction</a:t>
            </a:r>
          </a:p>
        </p:txBody>
      </p:sp>
      <p:sp>
        <p:nvSpPr>
          <p:cNvPr id="4" name="TextBox 3">
            <a:extLst>
              <a:ext uri="{FF2B5EF4-FFF2-40B4-BE49-F238E27FC236}">
                <a16:creationId xmlns:a16="http://schemas.microsoft.com/office/drawing/2014/main" id="{709645D5-8337-4D18-99A2-096604E2238A}"/>
              </a:ext>
            </a:extLst>
          </p:cNvPr>
          <p:cNvSpPr txBox="1"/>
          <p:nvPr/>
        </p:nvSpPr>
        <p:spPr>
          <a:xfrm>
            <a:off x="533400" y="1981200"/>
            <a:ext cx="7772400" cy="3693319"/>
          </a:xfrm>
          <a:prstGeom prst="rect">
            <a:avLst/>
          </a:prstGeom>
          <a:noFill/>
        </p:spPr>
        <p:txBody>
          <a:bodyPr wrap="square">
            <a:spAutoFit/>
          </a:bodyPr>
          <a:lstStyle/>
          <a:p>
            <a:pPr marL="285750" indent="-285750">
              <a:buFont typeface="Wingdings" panose="05000000000000000000" pitchFamily="2" charset="2"/>
              <a:buChar char="§"/>
            </a:pPr>
            <a:r>
              <a:rPr lang="en-US" dirty="0"/>
              <a:t>Dietary diversity (DD) refers to the number of different foods groups consumed over a specific reference period  (Ruel, 2002)</a:t>
            </a:r>
          </a:p>
          <a:p>
            <a:pPr marL="285750" indent="-285750">
              <a:buFont typeface="Wingdings" panose="05000000000000000000" pitchFamily="2" charset="2"/>
              <a:buChar char="§"/>
            </a:pPr>
            <a:r>
              <a:rPr lang="en-US" dirty="0"/>
              <a:t>No one particular food contains all the nutrients hence it is essential to include more than one food group in the daily diet to increase the chances of meeting the nutrient requirement (</a:t>
            </a:r>
            <a:r>
              <a:rPr lang="en-US" dirty="0" err="1"/>
              <a:t>Labadarios</a:t>
            </a:r>
            <a:r>
              <a:rPr lang="en-US" dirty="0"/>
              <a:t> et al., 2011).</a:t>
            </a:r>
          </a:p>
          <a:p>
            <a:pPr marL="285750" indent="-285750">
              <a:buFont typeface="Wingdings" panose="05000000000000000000" pitchFamily="2" charset="2"/>
              <a:buChar char="§"/>
            </a:pPr>
            <a:r>
              <a:rPr lang="en-US" dirty="0"/>
              <a:t>In developing countries, malnutrition remains a significant public health concern partly due to consumption of monotonous, cereal-based diets</a:t>
            </a:r>
          </a:p>
          <a:p>
            <a:pPr marL="285750" indent="-285750">
              <a:buFont typeface="Wingdings" panose="05000000000000000000" pitchFamily="2" charset="2"/>
              <a:buChar char="§"/>
            </a:pPr>
            <a:r>
              <a:rPr lang="en-US" dirty="0"/>
              <a:t>Often the diet contains few or no animal products and only seasonal fruits and vegetables (</a:t>
            </a:r>
            <a:r>
              <a:rPr lang="en-US" dirty="0" err="1"/>
              <a:t>Arimond</a:t>
            </a:r>
            <a:r>
              <a:rPr lang="en-US" dirty="0"/>
              <a:t> &amp; Ruel, 2004).</a:t>
            </a:r>
          </a:p>
          <a:p>
            <a:pPr marL="285750" indent="-285750">
              <a:buFont typeface="Wingdings" panose="05000000000000000000" pitchFamily="2" charset="2"/>
              <a:buChar char="§"/>
            </a:pPr>
            <a:r>
              <a:rPr lang="en-US" dirty="0"/>
              <a:t>The quality of diet of smallholder farming households is commonly poor since it mostly dependent on food from the annual harvest of the staple crop after the primary rainy season (Chopra &amp; Darnton-</a:t>
            </a:r>
            <a:r>
              <a:rPr lang="en-US" dirty="0" err="1"/>
              <a:t>Hil</a:t>
            </a:r>
            <a:r>
              <a:rPr lang="en-US" dirty="0"/>
              <a:t>, 2006, Jones et al,., 2014). </a:t>
            </a:r>
          </a:p>
          <a:p>
            <a:pPr marL="285750" indent="-285750">
              <a:buFont typeface="Wingdings" panose="05000000000000000000" pitchFamily="2" charset="2"/>
              <a:buChar char="§"/>
            </a:pPr>
            <a:endParaRPr lang="en-US" dirty="0"/>
          </a:p>
        </p:txBody>
      </p:sp>
    </p:spTree>
    <p:extLst>
      <p:ext uri="{BB962C8B-B14F-4D97-AF65-F5344CB8AC3E}">
        <p14:creationId xmlns:p14="http://schemas.microsoft.com/office/powerpoint/2010/main" val="63109948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28403771-82FC-4365-9FD5-E84CF286B304}"/>
              </a:ext>
            </a:extLst>
          </p:cNvPr>
          <p:cNvSpPr>
            <a:spLocks noGrp="1"/>
          </p:cNvSpPr>
          <p:nvPr>
            <p:ph type="body" sz="quarter" idx="12"/>
          </p:nvPr>
        </p:nvSpPr>
        <p:spPr/>
        <p:txBody>
          <a:bodyPr/>
          <a:lstStyle/>
          <a:p>
            <a:r>
              <a:rPr lang="en-US" dirty="0"/>
              <a:t>Change in Household dietary diversity </a:t>
            </a:r>
            <a:endParaRPr lang="en-TZ" dirty="0"/>
          </a:p>
        </p:txBody>
      </p:sp>
      <p:sp>
        <p:nvSpPr>
          <p:cNvPr id="5" name="TextBox 4">
            <a:extLst>
              <a:ext uri="{FF2B5EF4-FFF2-40B4-BE49-F238E27FC236}">
                <a16:creationId xmlns:a16="http://schemas.microsoft.com/office/drawing/2014/main" id="{EEAE7FCA-675D-4BE4-A203-2A106DE14CF8}"/>
              </a:ext>
            </a:extLst>
          </p:cNvPr>
          <p:cNvSpPr txBox="1"/>
          <p:nvPr/>
        </p:nvSpPr>
        <p:spPr>
          <a:xfrm>
            <a:off x="533400" y="3048000"/>
            <a:ext cx="7772400" cy="1754326"/>
          </a:xfrm>
          <a:prstGeom prst="rect">
            <a:avLst/>
          </a:prstGeom>
          <a:noFill/>
        </p:spPr>
        <p:txBody>
          <a:bodyPr wrap="square">
            <a:spAutoFit/>
          </a:bodyPr>
          <a:lstStyle/>
          <a:p>
            <a:pPr marL="342900" indent="-342900">
              <a:buFont typeface="Wingdings" panose="05000000000000000000" pitchFamily="2" charset="2"/>
              <a:buChar char="§"/>
            </a:pPr>
            <a:r>
              <a:rPr lang="en-US" dirty="0"/>
              <a:t>Although, overall household dietary diversity improved, the consumption of animal-source foods remained low among the households</a:t>
            </a:r>
          </a:p>
          <a:p>
            <a:pPr marL="342900" indent="-342900">
              <a:buFont typeface="Wingdings" panose="05000000000000000000" pitchFamily="2" charset="2"/>
              <a:buChar char="§"/>
            </a:pPr>
            <a:r>
              <a:rPr lang="en-US" dirty="0"/>
              <a:t> </a:t>
            </a:r>
            <a:r>
              <a:rPr lang="en-US" dirty="0" err="1"/>
              <a:t>Waswa</a:t>
            </a:r>
            <a:r>
              <a:rPr lang="en-US" dirty="0"/>
              <a:t> et al. (2015) &amp; Kuchenbecker et al. (2017), found that children’s dietary diversity increased while consumption of animal-source foods particularly flesh meat and eggs remained low at end line after the caregivers received nutrition education trainings.  </a:t>
            </a:r>
          </a:p>
        </p:txBody>
      </p:sp>
    </p:spTree>
    <p:extLst>
      <p:ext uri="{BB962C8B-B14F-4D97-AF65-F5344CB8AC3E}">
        <p14:creationId xmlns:p14="http://schemas.microsoft.com/office/powerpoint/2010/main" val="91354557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504825" y="762000"/>
            <a:ext cx="7620000" cy="914400"/>
          </a:xfrm>
        </p:spPr>
        <p:txBody>
          <a:bodyPr/>
          <a:lstStyle/>
          <a:p>
            <a:r>
              <a:rPr lang="en-US" dirty="0"/>
              <a:t>Changes in household food processing</a:t>
            </a:r>
          </a:p>
        </p:txBody>
      </p:sp>
      <p:pic>
        <p:nvPicPr>
          <p:cNvPr id="2" name="Picture 1">
            <a:extLst>
              <a:ext uri="{FF2B5EF4-FFF2-40B4-BE49-F238E27FC236}">
                <a16:creationId xmlns:a16="http://schemas.microsoft.com/office/drawing/2014/main" id="{B586D7FC-A0C1-45D9-A2F8-82C5A7F5C03B}"/>
              </a:ext>
            </a:extLst>
          </p:cNvPr>
          <p:cNvPicPr>
            <a:picLocks noChangeAspect="1"/>
          </p:cNvPicPr>
          <p:nvPr/>
        </p:nvPicPr>
        <p:blipFill>
          <a:blip r:embed="rId3"/>
          <a:stretch>
            <a:fillRect/>
          </a:stretch>
        </p:blipFill>
        <p:spPr>
          <a:xfrm>
            <a:off x="914400" y="2057400"/>
            <a:ext cx="6925306" cy="4536252"/>
          </a:xfrm>
          <a:prstGeom prst="rect">
            <a:avLst/>
          </a:prstGeom>
        </p:spPr>
      </p:pic>
    </p:spTree>
    <p:extLst>
      <p:ext uri="{BB962C8B-B14F-4D97-AF65-F5344CB8AC3E}">
        <p14:creationId xmlns:p14="http://schemas.microsoft.com/office/powerpoint/2010/main" val="132299467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504825" y="762000"/>
            <a:ext cx="7620000" cy="914400"/>
          </a:xfrm>
        </p:spPr>
        <p:txBody>
          <a:bodyPr/>
          <a:lstStyle/>
          <a:p>
            <a:r>
              <a:rPr lang="en-US" dirty="0"/>
              <a:t>Results and discussion</a:t>
            </a:r>
          </a:p>
        </p:txBody>
      </p:sp>
      <p:pic>
        <p:nvPicPr>
          <p:cNvPr id="3" name="Picture 2">
            <a:extLst>
              <a:ext uri="{FF2B5EF4-FFF2-40B4-BE49-F238E27FC236}">
                <a16:creationId xmlns:a16="http://schemas.microsoft.com/office/drawing/2014/main" id="{B5BD43E4-C8D7-4659-BC3E-AD364605F559}"/>
              </a:ext>
            </a:extLst>
          </p:cNvPr>
          <p:cNvPicPr>
            <a:picLocks noChangeAspect="1"/>
          </p:cNvPicPr>
          <p:nvPr/>
        </p:nvPicPr>
        <p:blipFill>
          <a:blip r:embed="rId3"/>
          <a:stretch>
            <a:fillRect/>
          </a:stretch>
        </p:blipFill>
        <p:spPr>
          <a:xfrm>
            <a:off x="535305" y="1905000"/>
            <a:ext cx="7953375" cy="4565932"/>
          </a:xfrm>
          <a:prstGeom prst="rect">
            <a:avLst/>
          </a:prstGeom>
        </p:spPr>
      </p:pic>
      <p:sp>
        <p:nvSpPr>
          <p:cNvPr id="5" name="Rectangle 4">
            <a:extLst>
              <a:ext uri="{FF2B5EF4-FFF2-40B4-BE49-F238E27FC236}">
                <a16:creationId xmlns:a16="http://schemas.microsoft.com/office/drawing/2014/main" id="{3F39F203-CFA9-47D1-AA91-85662880BCEE}"/>
              </a:ext>
            </a:extLst>
          </p:cNvPr>
          <p:cNvSpPr/>
          <p:nvPr/>
        </p:nvSpPr>
        <p:spPr>
          <a:xfrm>
            <a:off x="474345" y="1535668"/>
            <a:ext cx="8639175" cy="369332"/>
          </a:xfrm>
          <a:prstGeom prst="rect">
            <a:avLst/>
          </a:prstGeom>
        </p:spPr>
        <p:txBody>
          <a:bodyPr wrap="square">
            <a:spAutoFit/>
          </a:bodyPr>
          <a:lstStyle/>
          <a:p>
            <a:pPr>
              <a:defRPr/>
            </a:pPr>
            <a:r>
              <a:rPr lang="en-US" b="1" dirty="0">
                <a:ea typeface="Calibri" panose="020F0502020204030204" pitchFamily="34" charset="0"/>
              </a:rPr>
              <a:t>Table 7. </a:t>
            </a:r>
            <a:r>
              <a:rPr lang="en-US" dirty="0">
                <a:ea typeface="Calibri" panose="020F0502020204030204" pitchFamily="34" charset="0"/>
              </a:rPr>
              <a:t>Different food products processed at household level among smallholder farmers </a:t>
            </a:r>
            <a:endParaRPr lang="en-US" dirty="0"/>
          </a:p>
        </p:txBody>
      </p:sp>
    </p:spTree>
    <p:extLst>
      <p:ext uri="{BB962C8B-B14F-4D97-AF65-F5344CB8AC3E}">
        <p14:creationId xmlns:p14="http://schemas.microsoft.com/office/powerpoint/2010/main" val="425305268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504825" y="762000"/>
            <a:ext cx="7620000" cy="914400"/>
          </a:xfrm>
        </p:spPr>
        <p:txBody>
          <a:bodyPr/>
          <a:lstStyle/>
          <a:p>
            <a:r>
              <a:rPr lang="en-US" dirty="0"/>
              <a:t>Results and discussion</a:t>
            </a:r>
          </a:p>
        </p:txBody>
      </p:sp>
      <p:sp>
        <p:nvSpPr>
          <p:cNvPr id="5" name="Rectangle 4">
            <a:extLst>
              <a:ext uri="{FF2B5EF4-FFF2-40B4-BE49-F238E27FC236}">
                <a16:creationId xmlns:a16="http://schemas.microsoft.com/office/drawing/2014/main" id="{3F39F203-CFA9-47D1-AA91-85662880BCEE}"/>
              </a:ext>
            </a:extLst>
          </p:cNvPr>
          <p:cNvSpPr/>
          <p:nvPr/>
        </p:nvSpPr>
        <p:spPr>
          <a:xfrm>
            <a:off x="331866" y="1596628"/>
            <a:ext cx="8639175" cy="369332"/>
          </a:xfrm>
          <a:prstGeom prst="rect">
            <a:avLst/>
          </a:prstGeom>
        </p:spPr>
        <p:txBody>
          <a:bodyPr wrap="square">
            <a:spAutoFit/>
          </a:bodyPr>
          <a:lstStyle/>
          <a:p>
            <a:pPr>
              <a:defRPr/>
            </a:pPr>
            <a:r>
              <a:rPr lang="en-US" b="1" dirty="0">
                <a:ea typeface="Calibri" panose="020F0502020204030204" pitchFamily="34" charset="0"/>
              </a:rPr>
              <a:t>Table 8.  </a:t>
            </a:r>
            <a:r>
              <a:rPr lang="en-US" dirty="0">
                <a:ea typeface="Calibri" panose="020F0502020204030204" pitchFamily="34" charset="0"/>
              </a:rPr>
              <a:t>Different food dishes prepared at household level among smallholder </a:t>
            </a:r>
            <a:endParaRPr lang="en-US" dirty="0"/>
          </a:p>
        </p:txBody>
      </p:sp>
      <p:pic>
        <p:nvPicPr>
          <p:cNvPr id="2" name="Picture 1">
            <a:extLst>
              <a:ext uri="{FF2B5EF4-FFF2-40B4-BE49-F238E27FC236}">
                <a16:creationId xmlns:a16="http://schemas.microsoft.com/office/drawing/2014/main" id="{71913517-0D43-4B75-B840-5EC17179D6C1}"/>
              </a:ext>
            </a:extLst>
          </p:cNvPr>
          <p:cNvPicPr>
            <a:picLocks noChangeAspect="1"/>
          </p:cNvPicPr>
          <p:nvPr/>
        </p:nvPicPr>
        <p:blipFill>
          <a:blip r:embed="rId3"/>
          <a:stretch>
            <a:fillRect/>
          </a:stretch>
        </p:blipFill>
        <p:spPr>
          <a:xfrm>
            <a:off x="347106" y="1981200"/>
            <a:ext cx="8449788" cy="4682134"/>
          </a:xfrm>
          <a:prstGeom prst="rect">
            <a:avLst/>
          </a:prstGeom>
        </p:spPr>
      </p:pic>
    </p:spTree>
    <p:extLst>
      <p:ext uri="{BB962C8B-B14F-4D97-AF65-F5344CB8AC3E}">
        <p14:creationId xmlns:p14="http://schemas.microsoft.com/office/powerpoint/2010/main" val="301520689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28403771-82FC-4365-9FD5-E84CF286B304}"/>
              </a:ext>
            </a:extLst>
          </p:cNvPr>
          <p:cNvSpPr>
            <a:spLocks noGrp="1"/>
          </p:cNvSpPr>
          <p:nvPr>
            <p:ph type="body" sz="quarter" idx="12"/>
          </p:nvPr>
        </p:nvSpPr>
        <p:spPr/>
        <p:txBody>
          <a:bodyPr/>
          <a:lstStyle/>
          <a:p>
            <a:r>
              <a:rPr lang="en-US" dirty="0"/>
              <a:t>Constraints to practicing the interventions</a:t>
            </a:r>
            <a:endParaRPr lang="en-TZ" dirty="0"/>
          </a:p>
        </p:txBody>
      </p:sp>
      <p:sp>
        <p:nvSpPr>
          <p:cNvPr id="5" name="TextBox 4">
            <a:extLst>
              <a:ext uri="{FF2B5EF4-FFF2-40B4-BE49-F238E27FC236}">
                <a16:creationId xmlns:a16="http://schemas.microsoft.com/office/drawing/2014/main" id="{EEAE7FCA-675D-4BE4-A203-2A106DE14CF8}"/>
              </a:ext>
            </a:extLst>
          </p:cNvPr>
          <p:cNvSpPr txBox="1"/>
          <p:nvPr/>
        </p:nvSpPr>
        <p:spPr>
          <a:xfrm>
            <a:off x="533400" y="3048000"/>
            <a:ext cx="7772400" cy="2308324"/>
          </a:xfrm>
          <a:prstGeom prst="rect">
            <a:avLst/>
          </a:prstGeom>
          <a:noFill/>
        </p:spPr>
        <p:txBody>
          <a:bodyPr wrap="square">
            <a:spAutoFit/>
          </a:bodyPr>
          <a:lstStyle/>
          <a:p>
            <a:r>
              <a:rPr lang="en-US" b="1" dirty="0"/>
              <a:t>Constraints to practicing the food processing and preparation</a:t>
            </a:r>
          </a:p>
          <a:p>
            <a:endParaRPr lang="en-US" b="1" dirty="0"/>
          </a:p>
          <a:p>
            <a:r>
              <a:rPr lang="en-US" dirty="0"/>
              <a:t>Lack of some ingredients such as eggs, cooking oil and meat</a:t>
            </a:r>
          </a:p>
          <a:p>
            <a:pPr marL="285750" indent="-285750">
              <a:buFont typeface="Wingdings" panose="05000000000000000000" pitchFamily="2" charset="2"/>
              <a:buChar char="§"/>
            </a:pPr>
            <a:r>
              <a:rPr lang="en-US" dirty="0"/>
              <a:t>  were relatively expensive and were not affordable by most study household.</a:t>
            </a:r>
          </a:p>
          <a:p>
            <a:endParaRPr lang="en-US" dirty="0"/>
          </a:p>
          <a:p>
            <a:r>
              <a:rPr lang="en-US" dirty="0"/>
              <a:t>Shortage of foods such as legumes during the rainy season </a:t>
            </a:r>
          </a:p>
          <a:p>
            <a:pPr marL="285750" indent="-285750">
              <a:buFont typeface="Wingdings" panose="05000000000000000000" pitchFamily="2" charset="2"/>
              <a:buChar char="§"/>
            </a:pPr>
            <a:r>
              <a:rPr lang="en-US" dirty="0"/>
              <a:t>a study by </a:t>
            </a:r>
            <a:r>
              <a:rPr lang="en-US" dirty="0" err="1"/>
              <a:t>Chiutsi</a:t>
            </a:r>
            <a:r>
              <a:rPr lang="en-US" dirty="0"/>
              <a:t>-Phiri et al (2017) found that food shortage during rainy season hindered adoption of improved IYCF practices. </a:t>
            </a:r>
          </a:p>
        </p:txBody>
      </p:sp>
    </p:spTree>
    <p:extLst>
      <p:ext uri="{BB962C8B-B14F-4D97-AF65-F5344CB8AC3E}">
        <p14:creationId xmlns:p14="http://schemas.microsoft.com/office/powerpoint/2010/main" val="234041059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504825" y="762000"/>
            <a:ext cx="7620000" cy="914400"/>
          </a:xfrm>
        </p:spPr>
        <p:txBody>
          <a:bodyPr/>
          <a:lstStyle/>
          <a:p>
            <a:r>
              <a:rPr lang="en-US" dirty="0"/>
              <a:t>Household food budgeting</a:t>
            </a:r>
          </a:p>
        </p:txBody>
      </p:sp>
      <p:pic>
        <p:nvPicPr>
          <p:cNvPr id="3" name="Picture 2">
            <a:extLst>
              <a:ext uri="{FF2B5EF4-FFF2-40B4-BE49-F238E27FC236}">
                <a16:creationId xmlns:a16="http://schemas.microsoft.com/office/drawing/2014/main" id="{14BF2FD4-E19F-4497-A7D9-C20DE46CBEF4}"/>
              </a:ext>
            </a:extLst>
          </p:cNvPr>
          <p:cNvPicPr>
            <a:picLocks noChangeAspect="1"/>
          </p:cNvPicPr>
          <p:nvPr/>
        </p:nvPicPr>
        <p:blipFill>
          <a:blip r:embed="rId3"/>
          <a:stretch>
            <a:fillRect/>
          </a:stretch>
        </p:blipFill>
        <p:spPr>
          <a:xfrm>
            <a:off x="628840" y="1676400"/>
            <a:ext cx="7371969" cy="4384181"/>
          </a:xfrm>
          <a:prstGeom prst="rect">
            <a:avLst/>
          </a:prstGeom>
        </p:spPr>
      </p:pic>
    </p:spTree>
    <p:extLst>
      <p:ext uri="{BB962C8B-B14F-4D97-AF65-F5344CB8AC3E}">
        <p14:creationId xmlns:p14="http://schemas.microsoft.com/office/powerpoint/2010/main" val="217930700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333A876A-4B2E-49FD-9549-C163DF0033C7}"/>
              </a:ext>
            </a:extLst>
          </p:cNvPr>
          <p:cNvPicPr>
            <a:picLocks noChangeAspect="1"/>
          </p:cNvPicPr>
          <p:nvPr/>
        </p:nvPicPr>
        <p:blipFill>
          <a:blip r:embed="rId3"/>
          <a:stretch>
            <a:fillRect/>
          </a:stretch>
        </p:blipFill>
        <p:spPr>
          <a:xfrm>
            <a:off x="504825" y="1676400"/>
            <a:ext cx="8205927" cy="4316342"/>
          </a:xfrm>
          <a:prstGeom prst="rect">
            <a:avLst/>
          </a:prstGeom>
        </p:spPr>
      </p:pic>
      <p:sp>
        <p:nvSpPr>
          <p:cNvPr id="6" name="TextBox 5">
            <a:extLst>
              <a:ext uri="{FF2B5EF4-FFF2-40B4-BE49-F238E27FC236}">
                <a16:creationId xmlns:a16="http://schemas.microsoft.com/office/drawing/2014/main" id="{77938F5E-108D-4F0C-83EC-7E44D09A3AD8}"/>
              </a:ext>
            </a:extLst>
          </p:cNvPr>
          <p:cNvSpPr txBox="1"/>
          <p:nvPr/>
        </p:nvSpPr>
        <p:spPr>
          <a:xfrm>
            <a:off x="609600" y="1276290"/>
            <a:ext cx="7679055" cy="400110"/>
          </a:xfrm>
          <a:prstGeom prst="rect">
            <a:avLst/>
          </a:prstGeom>
          <a:noFill/>
        </p:spPr>
        <p:txBody>
          <a:bodyPr wrap="square">
            <a:spAutoFit/>
          </a:bodyPr>
          <a:lstStyle/>
          <a:p>
            <a:r>
              <a:rPr lang="en-US" sz="2000" b="1" dirty="0"/>
              <a:t>Table 9. </a:t>
            </a:r>
            <a:r>
              <a:rPr lang="en-US" sz="2000" dirty="0"/>
              <a:t>Factors that Influence Household Dietary Diversity </a:t>
            </a:r>
          </a:p>
        </p:txBody>
      </p:sp>
    </p:spTree>
    <p:extLst>
      <p:ext uri="{BB962C8B-B14F-4D97-AF65-F5344CB8AC3E}">
        <p14:creationId xmlns:p14="http://schemas.microsoft.com/office/powerpoint/2010/main" val="346146646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28403771-82FC-4365-9FD5-E84CF286B304}"/>
              </a:ext>
            </a:extLst>
          </p:cNvPr>
          <p:cNvSpPr>
            <a:spLocks noGrp="1"/>
          </p:cNvSpPr>
          <p:nvPr>
            <p:ph type="body" sz="quarter" idx="12"/>
          </p:nvPr>
        </p:nvSpPr>
        <p:spPr>
          <a:xfrm>
            <a:off x="533400" y="1371600"/>
            <a:ext cx="7772400" cy="838200"/>
          </a:xfrm>
        </p:spPr>
        <p:txBody>
          <a:bodyPr/>
          <a:lstStyle/>
          <a:p>
            <a:r>
              <a:rPr lang="en-US" dirty="0"/>
              <a:t>Conclusion </a:t>
            </a:r>
            <a:endParaRPr lang="en-TZ" dirty="0"/>
          </a:p>
        </p:txBody>
      </p:sp>
      <p:sp>
        <p:nvSpPr>
          <p:cNvPr id="7" name="TextBox 6">
            <a:extLst>
              <a:ext uri="{FF2B5EF4-FFF2-40B4-BE49-F238E27FC236}">
                <a16:creationId xmlns:a16="http://schemas.microsoft.com/office/drawing/2014/main" id="{4A81F4AC-94AB-4083-87DD-D0E6B278A2F6}"/>
              </a:ext>
            </a:extLst>
          </p:cNvPr>
          <p:cNvSpPr txBox="1"/>
          <p:nvPr/>
        </p:nvSpPr>
        <p:spPr>
          <a:xfrm>
            <a:off x="533400" y="2057400"/>
            <a:ext cx="8077200" cy="2862322"/>
          </a:xfrm>
          <a:prstGeom prst="rect">
            <a:avLst/>
          </a:prstGeom>
          <a:noFill/>
        </p:spPr>
        <p:txBody>
          <a:bodyPr wrap="square">
            <a:spAutoFit/>
          </a:bodyPr>
          <a:lstStyle/>
          <a:p>
            <a:pPr marL="285750" indent="-285750">
              <a:buFont typeface="Wingdings" panose="05000000000000000000" pitchFamily="2" charset="2"/>
              <a:buChar char="§"/>
            </a:pPr>
            <a:r>
              <a:rPr lang="en-US" dirty="0"/>
              <a:t>The integration of nutrition education and food processing and preparation improved food consumption pattern, food processing and preparation among smallholder farmer households in the intervention groups.</a:t>
            </a:r>
          </a:p>
          <a:p>
            <a:pPr marL="285750" indent="-285750">
              <a:buFont typeface="Wingdings" panose="05000000000000000000" pitchFamily="2" charset="2"/>
              <a:buChar char="§"/>
            </a:pPr>
            <a:r>
              <a:rPr lang="en-US" dirty="0"/>
              <a:t>The factors that influenced high household dietary diversity included formal employment, education, and crop production diversity</a:t>
            </a:r>
          </a:p>
          <a:p>
            <a:endParaRPr lang="en-US" dirty="0"/>
          </a:p>
          <a:p>
            <a:pPr marL="285750" indent="-285750">
              <a:buFont typeface="Courier New" panose="02070309020205020404" pitchFamily="49" charset="0"/>
              <a:buChar char="o"/>
            </a:pPr>
            <a:r>
              <a:rPr lang="en-US" dirty="0"/>
              <a:t>Challenges faced during food processing, preparation and food budgeting included:</a:t>
            </a:r>
          </a:p>
          <a:p>
            <a:pPr marL="742950" lvl="1" indent="-285750">
              <a:buFont typeface="Courier New" panose="02070309020205020404" pitchFamily="49" charset="0"/>
              <a:buChar char="o"/>
            </a:pPr>
            <a:r>
              <a:rPr lang="en-US" dirty="0"/>
              <a:t> Lack of ingredients, and lack of money to purchase some of the ingredients. </a:t>
            </a:r>
          </a:p>
          <a:p>
            <a:pPr marL="742950" lvl="1" indent="-285750">
              <a:buFont typeface="Courier New" panose="02070309020205020404" pitchFamily="49" charset="0"/>
              <a:buChar char="o"/>
            </a:pPr>
            <a:r>
              <a:rPr lang="en-US" dirty="0"/>
              <a:t>Shortage of food emanating from low harvest and lack of money</a:t>
            </a:r>
          </a:p>
        </p:txBody>
      </p:sp>
    </p:spTree>
    <p:extLst>
      <p:ext uri="{BB962C8B-B14F-4D97-AF65-F5344CB8AC3E}">
        <p14:creationId xmlns:p14="http://schemas.microsoft.com/office/powerpoint/2010/main" val="423201624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28403771-82FC-4365-9FD5-E84CF286B304}"/>
              </a:ext>
            </a:extLst>
          </p:cNvPr>
          <p:cNvSpPr>
            <a:spLocks noGrp="1"/>
          </p:cNvSpPr>
          <p:nvPr>
            <p:ph type="body" sz="quarter" idx="12"/>
          </p:nvPr>
        </p:nvSpPr>
        <p:spPr>
          <a:xfrm>
            <a:off x="533400" y="1371600"/>
            <a:ext cx="7772400" cy="838200"/>
          </a:xfrm>
        </p:spPr>
        <p:txBody>
          <a:bodyPr/>
          <a:lstStyle/>
          <a:p>
            <a:r>
              <a:rPr lang="en-US" dirty="0"/>
              <a:t>Recommendations</a:t>
            </a:r>
            <a:endParaRPr lang="en-TZ" dirty="0"/>
          </a:p>
        </p:txBody>
      </p:sp>
      <p:sp>
        <p:nvSpPr>
          <p:cNvPr id="7" name="TextBox 6">
            <a:extLst>
              <a:ext uri="{FF2B5EF4-FFF2-40B4-BE49-F238E27FC236}">
                <a16:creationId xmlns:a16="http://schemas.microsoft.com/office/drawing/2014/main" id="{4A81F4AC-94AB-4083-87DD-D0E6B278A2F6}"/>
              </a:ext>
            </a:extLst>
          </p:cNvPr>
          <p:cNvSpPr txBox="1"/>
          <p:nvPr/>
        </p:nvSpPr>
        <p:spPr>
          <a:xfrm>
            <a:off x="533400" y="2057400"/>
            <a:ext cx="8077200" cy="2031325"/>
          </a:xfrm>
          <a:prstGeom prst="rect">
            <a:avLst/>
          </a:prstGeom>
          <a:noFill/>
        </p:spPr>
        <p:txBody>
          <a:bodyPr wrap="square">
            <a:spAutoFit/>
          </a:bodyPr>
          <a:lstStyle/>
          <a:p>
            <a:pPr marL="285750" indent="-285750">
              <a:buFont typeface="Wingdings" panose="05000000000000000000" pitchFamily="2" charset="2"/>
              <a:buChar char="§"/>
            </a:pPr>
            <a:r>
              <a:rPr lang="en-US" dirty="0"/>
              <a:t>Food budgeting training should be integrated with entrepreneurship and agricultural skills promoting the income generating activities should be promoted in order for household to purchase foods that are not available in their budgets in times of low harvest</a:t>
            </a:r>
          </a:p>
          <a:p>
            <a:pPr marL="285750" indent="-285750">
              <a:buFont typeface="Wingdings" panose="05000000000000000000" pitchFamily="2" charset="2"/>
              <a:buChar char="§"/>
            </a:pPr>
            <a:r>
              <a:rPr lang="en-US" dirty="0"/>
              <a:t>Integrated intervention package must be promoted among smallholder farmers to increase food processing and preparation practices and improve dietary diversity at household level</a:t>
            </a:r>
          </a:p>
        </p:txBody>
      </p:sp>
    </p:spTree>
    <p:extLst>
      <p:ext uri="{BB962C8B-B14F-4D97-AF65-F5344CB8AC3E}">
        <p14:creationId xmlns:p14="http://schemas.microsoft.com/office/powerpoint/2010/main" val="170058713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AB51FB48-0D31-46D7-846B-06FED3FB2FE6}"/>
              </a:ext>
            </a:extLst>
          </p:cNvPr>
          <p:cNvPicPr>
            <a:picLocks noChangeAspect="1"/>
          </p:cNvPicPr>
          <p:nvPr/>
        </p:nvPicPr>
        <p:blipFill>
          <a:blip r:embed="rId3"/>
          <a:stretch>
            <a:fillRect/>
          </a:stretch>
        </p:blipFill>
        <p:spPr>
          <a:xfrm>
            <a:off x="551339" y="1524000"/>
            <a:ext cx="8041321" cy="4907705"/>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238325897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2"/>
          </p:nvPr>
        </p:nvSpPr>
        <p:spPr>
          <a:xfrm>
            <a:off x="533400" y="1295400"/>
            <a:ext cx="7772400" cy="838200"/>
          </a:xfrm>
        </p:spPr>
        <p:txBody>
          <a:bodyPr/>
          <a:lstStyle/>
          <a:p>
            <a:r>
              <a:rPr lang="en-US" dirty="0"/>
              <a:t>Problem statement and justification</a:t>
            </a:r>
          </a:p>
        </p:txBody>
      </p:sp>
      <p:pic>
        <p:nvPicPr>
          <p:cNvPr id="3" name="Picture 2">
            <a:extLst>
              <a:ext uri="{FF2B5EF4-FFF2-40B4-BE49-F238E27FC236}">
                <a16:creationId xmlns:a16="http://schemas.microsoft.com/office/drawing/2014/main" id="{F5E5BF83-238D-47CE-9E7E-B5082E5C9DED}"/>
              </a:ext>
            </a:extLst>
          </p:cNvPr>
          <p:cNvPicPr>
            <a:picLocks noChangeAspect="1"/>
          </p:cNvPicPr>
          <p:nvPr/>
        </p:nvPicPr>
        <p:blipFill>
          <a:blip r:embed="rId3"/>
          <a:stretch>
            <a:fillRect/>
          </a:stretch>
        </p:blipFill>
        <p:spPr>
          <a:xfrm>
            <a:off x="533400" y="2716699"/>
            <a:ext cx="6325313" cy="4015403"/>
          </a:xfrm>
          <a:prstGeom prst="rect">
            <a:avLst/>
          </a:prstGeom>
        </p:spPr>
      </p:pic>
    </p:spTree>
    <p:extLst>
      <p:ext uri="{BB962C8B-B14F-4D97-AF65-F5344CB8AC3E}">
        <p14:creationId xmlns:p14="http://schemas.microsoft.com/office/powerpoint/2010/main" val="249073878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475891" y="1905000"/>
            <a:ext cx="7620000" cy="1143000"/>
          </a:xfrm>
          <a:prstGeom prst="rect">
            <a:avLst/>
          </a:prstGeom>
        </p:spPr>
        <p:txBody>
          <a:bodyPr/>
          <a:lstStyle>
            <a:lvl1pPr algn="l" defTabSz="914400" rtl="0" eaLnBrk="1" latinLnBrk="0" hangingPunct="1">
              <a:spcBef>
                <a:spcPct val="0"/>
              </a:spcBef>
              <a:buNone/>
              <a:defRPr sz="4600" kern="1200" cap="none" spc="-100" baseline="0">
                <a:ln>
                  <a:noFill/>
                </a:ln>
                <a:solidFill>
                  <a:schemeClr val="tx2"/>
                </a:solidFill>
                <a:effectLst/>
                <a:latin typeface="+mn-lt"/>
                <a:ea typeface="+mj-ea"/>
                <a:cs typeface="+mj-cs"/>
              </a:defRPr>
            </a:lvl1pPr>
          </a:lstStyle>
          <a:p>
            <a:pPr algn="ctr"/>
            <a:r>
              <a:rPr lang="en-US" dirty="0">
                <a:solidFill>
                  <a:srgbClr val="156834"/>
                </a:solidFill>
                <a:latin typeface="Gill Sans" pitchFamily="34" charset="0"/>
              </a:rPr>
              <a:t>Thank You</a:t>
            </a:r>
          </a:p>
        </p:txBody>
      </p:sp>
    </p:spTree>
    <p:extLst>
      <p:ext uri="{BB962C8B-B14F-4D97-AF65-F5344CB8AC3E}">
        <p14:creationId xmlns:p14="http://schemas.microsoft.com/office/powerpoint/2010/main" val="358501988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28403771-82FC-4365-9FD5-E84CF286B304}"/>
              </a:ext>
            </a:extLst>
          </p:cNvPr>
          <p:cNvSpPr>
            <a:spLocks noGrp="1"/>
          </p:cNvSpPr>
          <p:nvPr>
            <p:ph type="body" sz="quarter" idx="12"/>
          </p:nvPr>
        </p:nvSpPr>
        <p:spPr/>
        <p:txBody>
          <a:bodyPr/>
          <a:lstStyle/>
          <a:p>
            <a:r>
              <a:rPr lang="en-US" dirty="0"/>
              <a:t>Cont.</a:t>
            </a:r>
            <a:endParaRPr lang="en-TZ" dirty="0"/>
          </a:p>
        </p:txBody>
      </p:sp>
      <p:sp>
        <p:nvSpPr>
          <p:cNvPr id="4" name="TextBox 3">
            <a:extLst>
              <a:ext uri="{FF2B5EF4-FFF2-40B4-BE49-F238E27FC236}">
                <a16:creationId xmlns:a16="http://schemas.microsoft.com/office/drawing/2014/main" id="{11371F4E-2139-49FA-B91B-B522CA158338}"/>
              </a:ext>
            </a:extLst>
          </p:cNvPr>
          <p:cNvSpPr txBox="1"/>
          <p:nvPr/>
        </p:nvSpPr>
        <p:spPr>
          <a:xfrm>
            <a:off x="533400" y="2514600"/>
            <a:ext cx="7772400" cy="3970318"/>
          </a:xfrm>
          <a:prstGeom prst="rect">
            <a:avLst/>
          </a:prstGeom>
          <a:noFill/>
        </p:spPr>
        <p:txBody>
          <a:bodyPr wrap="square">
            <a:spAutoFit/>
          </a:bodyPr>
          <a:lstStyle/>
          <a:p>
            <a:pPr marL="285750" indent="-285750">
              <a:buFont typeface="Wingdings" panose="05000000000000000000" pitchFamily="2" charset="2"/>
              <a:buChar char="§"/>
            </a:pPr>
            <a:r>
              <a:rPr lang="en-US" dirty="0"/>
              <a:t>Insufficient knowledge on diet is one of the factors preventing households that produces high nutritive foods such as milk, pulses, aquaculture and small livestock from maximizing the nutritional benefits of the available foods and resources (Government of Malawi, 2009)</a:t>
            </a:r>
          </a:p>
          <a:p>
            <a:pPr marL="285750" indent="-285750">
              <a:buFont typeface="Wingdings" panose="05000000000000000000" pitchFamily="2" charset="2"/>
              <a:buChar char="§"/>
            </a:pPr>
            <a:r>
              <a:rPr lang="en-US" dirty="0"/>
              <a:t>Studies have shown that improving knowledge of mother and caregivers on infant and young child feeding practices, increases dietary diversity in children’s diets (Waswa,.2015; </a:t>
            </a:r>
            <a:r>
              <a:rPr lang="en-US" dirty="0" err="1"/>
              <a:t>Reinbott</a:t>
            </a:r>
            <a:r>
              <a:rPr lang="en-US" dirty="0"/>
              <a:t>, 2016; Kuchenbecker, 2017)</a:t>
            </a:r>
          </a:p>
          <a:p>
            <a:pPr marL="285750" indent="-285750">
              <a:buFont typeface="Wingdings" panose="05000000000000000000" pitchFamily="2" charset="2"/>
              <a:buChar char="§"/>
            </a:pPr>
            <a:r>
              <a:rPr lang="en-US" dirty="0"/>
              <a:t>These studies, however, have failed to show the significance of nutrition interventions on improving household dietary diversity</a:t>
            </a:r>
          </a:p>
          <a:p>
            <a:pPr marL="285750" indent="-285750">
              <a:buFont typeface="Wingdings" panose="05000000000000000000" pitchFamily="2" charset="2"/>
              <a:buChar char="§"/>
            </a:pPr>
            <a:r>
              <a:rPr lang="en-US" dirty="0"/>
              <a:t> Information on the effect of integrating nutrition education, food budgeting and food processing and preparation helps to pinpoint prospects and limitations that can be used as input information to develop strategies to improve nutrition status</a:t>
            </a:r>
          </a:p>
          <a:p>
            <a:pPr marL="285750" indent="-285750">
              <a:buFont typeface="Wingdings" panose="05000000000000000000" pitchFamily="2" charset="2"/>
              <a:buChar char="§"/>
            </a:pPr>
            <a:endParaRPr lang="en-US" dirty="0"/>
          </a:p>
        </p:txBody>
      </p:sp>
    </p:spTree>
    <p:extLst>
      <p:ext uri="{BB962C8B-B14F-4D97-AF65-F5344CB8AC3E}">
        <p14:creationId xmlns:p14="http://schemas.microsoft.com/office/powerpoint/2010/main" val="233560496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28403771-82FC-4365-9FD5-E84CF286B304}"/>
              </a:ext>
            </a:extLst>
          </p:cNvPr>
          <p:cNvSpPr>
            <a:spLocks noGrp="1"/>
          </p:cNvSpPr>
          <p:nvPr>
            <p:ph type="body" sz="quarter" idx="12"/>
          </p:nvPr>
        </p:nvSpPr>
        <p:spPr/>
        <p:txBody>
          <a:bodyPr/>
          <a:lstStyle/>
          <a:p>
            <a:r>
              <a:rPr lang="en-US" dirty="0"/>
              <a:t>Cont.</a:t>
            </a:r>
            <a:endParaRPr lang="en-TZ" dirty="0"/>
          </a:p>
        </p:txBody>
      </p:sp>
      <p:sp>
        <p:nvSpPr>
          <p:cNvPr id="4" name="TextBox 3">
            <a:extLst>
              <a:ext uri="{FF2B5EF4-FFF2-40B4-BE49-F238E27FC236}">
                <a16:creationId xmlns:a16="http://schemas.microsoft.com/office/drawing/2014/main" id="{11371F4E-2139-49FA-B91B-B522CA158338}"/>
              </a:ext>
            </a:extLst>
          </p:cNvPr>
          <p:cNvSpPr txBox="1"/>
          <p:nvPr/>
        </p:nvSpPr>
        <p:spPr>
          <a:xfrm>
            <a:off x="533400" y="2514600"/>
            <a:ext cx="7772400" cy="3970318"/>
          </a:xfrm>
          <a:prstGeom prst="rect">
            <a:avLst/>
          </a:prstGeom>
          <a:noFill/>
        </p:spPr>
        <p:txBody>
          <a:bodyPr wrap="square">
            <a:spAutoFit/>
          </a:bodyPr>
          <a:lstStyle/>
          <a:p>
            <a:pPr marL="285750" indent="-285750">
              <a:buFont typeface="Wingdings" panose="05000000000000000000" pitchFamily="2" charset="2"/>
              <a:buChar char="§"/>
            </a:pPr>
            <a:r>
              <a:rPr lang="en-US" dirty="0"/>
              <a:t>Insufficient knowledge on diet is one of the factors preventing households that produces high nutritive foods such as milk, pulses, aquaculture and small livestock from maximizing the nutritional benefits of the available foods and resources (Government of Malawi, 2009)</a:t>
            </a:r>
          </a:p>
          <a:p>
            <a:pPr marL="285750" indent="-285750">
              <a:buFont typeface="Wingdings" panose="05000000000000000000" pitchFamily="2" charset="2"/>
              <a:buChar char="§"/>
            </a:pPr>
            <a:r>
              <a:rPr lang="en-US" dirty="0"/>
              <a:t>Studies have shown that improving knowledge of mother and caregivers on infant and young child feeding practices, increases dietary diversity in children’s diets (Waswa,.2015; </a:t>
            </a:r>
            <a:r>
              <a:rPr lang="en-US" dirty="0" err="1"/>
              <a:t>Reinbott</a:t>
            </a:r>
            <a:r>
              <a:rPr lang="en-US" dirty="0"/>
              <a:t>, 2016; Kuchenbecker, 2017)</a:t>
            </a:r>
          </a:p>
          <a:p>
            <a:pPr marL="285750" indent="-285750">
              <a:buFont typeface="Wingdings" panose="05000000000000000000" pitchFamily="2" charset="2"/>
              <a:buChar char="§"/>
            </a:pPr>
            <a:r>
              <a:rPr lang="en-US" dirty="0"/>
              <a:t>These studies, however, have failed to show the significance of nutrition interventions on improving household dietary diversity</a:t>
            </a:r>
          </a:p>
          <a:p>
            <a:pPr marL="285750" indent="-285750">
              <a:buFont typeface="Wingdings" panose="05000000000000000000" pitchFamily="2" charset="2"/>
              <a:buChar char="§"/>
            </a:pPr>
            <a:r>
              <a:rPr lang="en-US" dirty="0"/>
              <a:t> Information on the effect of integrating nutrition education, food budgeting and food processing and preparation helps to pinpoint prospects and limitations that can be used as input information to develop strategies to improve nutrition status</a:t>
            </a:r>
          </a:p>
          <a:p>
            <a:pPr marL="285750" indent="-285750">
              <a:buFont typeface="Wingdings" panose="05000000000000000000" pitchFamily="2" charset="2"/>
              <a:buChar char="§"/>
            </a:pPr>
            <a:endParaRPr lang="en-US" dirty="0"/>
          </a:p>
        </p:txBody>
      </p:sp>
    </p:spTree>
    <p:extLst>
      <p:ext uri="{BB962C8B-B14F-4D97-AF65-F5344CB8AC3E}">
        <p14:creationId xmlns:p14="http://schemas.microsoft.com/office/powerpoint/2010/main" val="245628026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28403771-82FC-4365-9FD5-E84CF286B304}"/>
              </a:ext>
            </a:extLst>
          </p:cNvPr>
          <p:cNvSpPr>
            <a:spLocks noGrp="1"/>
          </p:cNvSpPr>
          <p:nvPr>
            <p:ph type="body" sz="quarter" idx="12"/>
          </p:nvPr>
        </p:nvSpPr>
        <p:spPr/>
        <p:txBody>
          <a:bodyPr/>
          <a:lstStyle/>
          <a:p>
            <a:r>
              <a:rPr lang="en-US" dirty="0"/>
              <a:t>Study Objectives </a:t>
            </a:r>
            <a:endParaRPr lang="en-TZ" dirty="0"/>
          </a:p>
        </p:txBody>
      </p:sp>
      <p:sp>
        <p:nvSpPr>
          <p:cNvPr id="5" name="TextBox 4">
            <a:extLst>
              <a:ext uri="{FF2B5EF4-FFF2-40B4-BE49-F238E27FC236}">
                <a16:creationId xmlns:a16="http://schemas.microsoft.com/office/drawing/2014/main" id="{D9E32621-E1A4-4F17-967D-3043741E5FB4}"/>
              </a:ext>
            </a:extLst>
          </p:cNvPr>
          <p:cNvSpPr txBox="1"/>
          <p:nvPr/>
        </p:nvSpPr>
        <p:spPr>
          <a:xfrm>
            <a:off x="512298" y="2454812"/>
            <a:ext cx="7793502" cy="2585323"/>
          </a:xfrm>
          <a:prstGeom prst="rect">
            <a:avLst/>
          </a:prstGeom>
          <a:noFill/>
        </p:spPr>
        <p:txBody>
          <a:bodyPr wrap="square">
            <a:spAutoFit/>
          </a:bodyPr>
          <a:lstStyle/>
          <a:p>
            <a:r>
              <a:rPr lang="en-US" b="1" dirty="0"/>
              <a:t>Main objective</a:t>
            </a:r>
          </a:p>
          <a:p>
            <a:pPr marL="285750" indent="-285750">
              <a:buFont typeface="Wingdings" panose="05000000000000000000" pitchFamily="2" charset="2"/>
              <a:buChar char="§"/>
            </a:pPr>
            <a:r>
              <a:rPr lang="en-US" dirty="0"/>
              <a:t>This study assessed the effect of an integrated package of interventions on household dietary diversity among smallholder farmers in </a:t>
            </a:r>
            <a:r>
              <a:rPr lang="en-US" dirty="0" err="1"/>
              <a:t>Dedza</a:t>
            </a:r>
            <a:r>
              <a:rPr lang="en-US" dirty="0"/>
              <a:t> and </a:t>
            </a:r>
            <a:r>
              <a:rPr lang="en-US" dirty="0" err="1"/>
              <a:t>Ntcheu</a:t>
            </a:r>
            <a:r>
              <a:rPr lang="en-US" dirty="0"/>
              <a:t> districts</a:t>
            </a:r>
          </a:p>
          <a:p>
            <a:r>
              <a:rPr lang="en-US" b="1" dirty="0"/>
              <a:t>Specific objectives </a:t>
            </a:r>
          </a:p>
          <a:p>
            <a:pPr marL="285750" indent="-285750">
              <a:buFont typeface="Wingdings" panose="05000000000000000000" pitchFamily="2" charset="2"/>
              <a:buChar char="§"/>
            </a:pPr>
            <a:r>
              <a:rPr lang="en-US" dirty="0"/>
              <a:t>To assess the effect of integrating nutrition education, food budgeting and food processing and preparation on household’s dietary diversity </a:t>
            </a:r>
          </a:p>
          <a:p>
            <a:pPr marL="285750" indent="-285750">
              <a:buFont typeface="Wingdings" panose="05000000000000000000" pitchFamily="2" charset="2"/>
              <a:buChar char="§"/>
            </a:pPr>
            <a:r>
              <a:rPr lang="en-US" dirty="0"/>
              <a:t>To identify factors that influence household dietary diversity</a:t>
            </a:r>
          </a:p>
          <a:p>
            <a:pPr marL="285750" indent="-285750">
              <a:buFont typeface="Wingdings" panose="05000000000000000000" pitchFamily="2" charset="2"/>
              <a:buChar char="§"/>
            </a:pPr>
            <a:r>
              <a:rPr lang="en-US" dirty="0"/>
              <a:t>To identify constraints to practicing the interventions</a:t>
            </a:r>
          </a:p>
        </p:txBody>
      </p:sp>
    </p:spTree>
    <p:extLst>
      <p:ext uri="{BB962C8B-B14F-4D97-AF65-F5344CB8AC3E}">
        <p14:creationId xmlns:p14="http://schemas.microsoft.com/office/powerpoint/2010/main" val="328537115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28403771-82FC-4365-9FD5-E84CF286B304}"/>
              </a:ext>
            </a:extLst>
          </p:cNvPr>
          <p:cNvSpPr>
            <a:spLocks noGrp="1"/>
          </p:cNvSpPr>
          <p:nvPr>
            <p:ph type="body" sz="quarter" idx="12"/>
          </p:nvPr>
        </p:nvSpPr>
        <p:spPr/>
        <p:txBody>
          <a:bodyPr/>
          <a:lstStyle/>
          <a:p>
            <a:r>
              <a:rPr lang="en-US" dirty="0"/>
              <a:t>Study design </a:t>
            </a:r>
            <a:endParaRPr lang="en-TZ" dirty="0"/>
          </a:p>
        </p:txBody>
      </p:sp>
      <p:sp>
        <p:nvSpPr>
          <p:cNvPr id="6" name="TextBox 5">
            <a:extLst>
              <a:ext uri="{FF2B5EF4-FFF2-40B4-BE49-F238E27FC236}">
                <a16:creationId xmlns:a16="http://schemas.microsoft.com/office/drawing/2014/main" id="{9CE218C6-9B34-4AD4-952E-7D332AC684D6}"/>
              </a:ext>
            </a:extLst>
          </p:cNvPr>
          <p:cNvSpPr txBox="1"/>
          <p:nvPr/>
        </p:nvSpPr>
        <p:spPr>
          <a:xfrm>
            <a:off x="685800" y="2274838"/>
            <a:ext cx="7620000" cy="2031325"/>
          </a:xfrm>
          <a:prstGeom prst="rect">
            <a:avLst/>
          </a:prstGeom>
          <a:noFill/>
        </p:spPr>
        <p:txBody>
          <a:bodyPr wrap="square">
            <a:spAutoFit/>
          </a:bodyPr>
          <a:lstStyle/>
          <a:p>
            <a:pPr marL="285750" indent="-285750">
              <a:buFont typeface="Wingdings" panose="05000000000000000000" pitchFamily="2" charset="2"/>
              <a:buChar char="§"/>
            </a:pPr>
            <a:r>
              <a:rPr lang="en-US" dirty="0"/>
              <a:t>A nutrition intervention package  was evaluated using  Repeated Comparative cross-section study design </a:t>
            </a:r>
          </a:p>
          <a:p>
            <a:pPr marL="742950" lvl="1" indent="-285750">
              <a:buFont typeface="Wingdings" panose="05000000000000000000" pitchFamily="2" charset="2"/>
              <a:buChar char="ü"/>
            </a:pPr>
            <a:r>
              <a:rPr lang="en-US" dirty="0"/>
              <a:t>The baseline survey (August/September 2017)</a:t>
            </a:r>
          </a:p>
          <a:p>
            <a:pPr marL="742950" lvl="1" indent="-285750">
              <a:buFont typeface="Wingdings" panose="05000000000000000000" pitchFamily="2" charset="2"/>
              <a:buChar char="ü"/>
            </a:pPr>
            <a:r>
              <a:rPr lang="en-US" dirty="0"/>
              <a:t> End line survey (September 2018)</a:t>
            </a:r>
          </a:p>
          <a:p>
            <a:pPr marL="285750" indent="-285750">
              <a:buFont typeface="Wingdings" panose="05000000000000000000" pitchFamily="2" charset="2"/>
              <a:buChar char="§"/>
            </a:pPr>
            <a:r>
              <a:rPr lang="en-US" dirty="0"/>
              <a:t>Two groups of study participants</a:t>
            </a:r>
          </a:p>
          <a:p>
            <a:pPr marL="742950" lvl="1" indent="-285750">
              <a:buFont typeface="Wingdings" panose="05000000000000000000" pitchFamily="2" charset="2"/>
              <a:buChar char="ü"/>
            </a:pPr>
            <a:r>
              <a:rPr lang="en-US" dirty="0"/>
              <a:t>Intervention group</a:t>
            </a:r>
          </a:p>
          <a:p>
            <a:pPr marL="742950" lvl="1" indent="-285750">
              <a:buFont typeface="Wingdings" panose="05000000000000000000" pitchFamily="2" charset="2"/>
              <a:buChar char="ü"/>
            </a:pPr>
            <a:r>
              <a:rPr lang="en-US" dirty="0"/>
              <a:t>Comparison group</a:t>
            </a:r>
          </a:p>
        </p:txBody>
      </p:sp>
    </p:spTree>
    <p:extLst>
      <p:ext uri="{BB962C8B-B14F-4D97-AF65-F5344CB8AC3E}">
        <p14:creationId xmlns:p14="http://schemas.microsoft.com/office/powerpoint/2010/main" val="416184985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28403771-82FC-4365-9FD5-E84CF286B304}"/>
              </a:ext>
            </a:extLst>
          </p:cNvPr>
          <p:cNvSpPr>
            <a:spLocks noGrp="1"/>
          </p:cNvSpPr>
          <p:nvPr>
            <p:ph type="body" sz="quarter" idx="12"/>
          </p:nvPr>
        </p:nvSpPr>
        <p:spPr/>
        <p:txBody>
          <a:bodyPr/>
          <a:lstStyle/>
          <a:p>
            <a:r>
              <a:rPr lang="en-US" dirty="0"/>
              <a:t>Study areas </a:t>
            </a:r>
            <a:endParaRPr lang="en-TZ" dirty="0"/>
          </a:p>
        </p:txBody>
      </p:sp>
      <p:graphicFrame>
        <p:nvGraphicFramePr>
          <p:cNvPr id="7" name="Table 6">
            <a:extLst>
              <a:ext uri="{FF2B5EF4-FFF2-40B4-BE49-F238E27FC236}">
                <a16:creationId xmlns:a16="http://schemas.microsoft.com/office/drawing/2014/main" id="{68F7110F-0CF5-4348-B4E3-14E3524D4BA3}"/>
              </a:ext>
            </a:extLst>
          </p:cNvPr>
          <p:cNvGraphicFramePr>
            <a:graphicFrameLocks noGrp="1"/>
          </p:cNvGraphicFramePr>
          <p:nvPr>
            <p:extLst>
              <p:ext uri="{D42A27DB-BD31-4B8C-83A1-F6EECF244321}">
                <p14:modId xmlns:p14="http://schemas.microsoft.com/office/powerpoint/2010/main" val="3174371005"/>
              </p:ext>
            </p:extLst>
          </p:nvPr>
        </p:nvGraphicFramePr>
        <p:xfrm>
          <a:off x="583406" y="2632075"/>
          <a:ext cx="7977188" cy="3422651"/>
        </p:xfrm>
        <a:graphic>
          <a:graphicData uri="http://schemas.openxmlformats.org/drawingml/2006/table">
            <a:tbl>
              <a:tblPr firstRow="1" firstCol="1" bandRow="1">
                <a:tableStyleId>{3C2FFA5D-87B4-456A-9821-1D502468CF0F}</a:tableStyleId>
              </a:tblPr>
              <a:tblGrid>
                <a:gridCol w="1636574">
                  <a:extLst>
                    <a:ext uri="{9D8B030D-6E8A-4147-A177-3AD203B41FA5}">
                      <a16:colId xmlns:a16="http://schemas.microsoft.com/office/drawing/2014/main" val="20000"/>
                    </a:ext>
                  </a:extLst>
                </a:gridCol>
                <a:gridCol w="2291204">
                  <a:extLst>
                    <a:ext uri="{9D8B030D-6E8A-4147-A177-3AD203B41FA5}">
                      <a16:colId xmlns:a16="http://schemas.microsoft.com/office/drawing/2014/main" val="20001"/>
                    </a:ext>
                  </a:extLst>
                </a:gridCol>
                <a:gridCol w="2291204">
                  <a:extLst>
                    <a:ext uri="{9D8B030D-6E8A-4147-A177-3AD203B41FA5}">
                      <a16:colId xmlns:a16="http://schemas.microsoft.com/office/drawing/2014/main" val="20002"/>
                    </a:ext>
                  </a:extLst>
                </a:gridCol>
                <a:gridCol w="1758206">
                  <a:extLst>
                    <a:ext uri="{9D8B030D-6E8A-4147-A177-3AD203B41FA5}">
                      <a16:colId xmlns:a16="http://schemas.microsoft.com/office/drawing/2014/main" val="20003"/>
                    </a:ext>
                  </a:extLst>
                </a:gridCol>
              </a:tblGrid>
              <a:tr h="441051">
                <a:tc>
                  <a:txBody>
                    <a:bodyPr/>
                    <a:lstStyle/>
                    <a:p>
                      <a:pPr marL="0" marR="0" algn="ctr">
                        <a:lnSpc>
                          <a:spcPct val="150000"/>
                        </a:lnSpc>
                        <a:spcBef>
                          <a:spcPts val="0"/>
                        </a:spcBef>
                        <a:spcAft>
                          <a:spcPts val="800"/>
                        </a:spcAft>
                      </a:pPr>
                      <a:r>
                        <a:rPr lang="en-US" sz="1800" b="1" dirty="0">
                          <a:effectLst/>
                        </a:rPr>
                        <a:t>District</a:t>
                      </a:r>
                      <a:endParaRPr lang="en-US" sz="1800" dirty="0">
                        <a:effectLst/>
                        <a:latin typeface="+mn-lt"/>
                        <a:ea typeface="Calibri" panose="020F0502020204030204" pitchFamily="34" charset="0"/>
                        <a:cs typeface="Times New Roman" panose="02020603050405020304" pitchFamily="18" charset="0"/>
                      </a:endParaRPr>
                    </a:p>
                  </a:txBody>
                  <a:tcPr marL="62346" marR="62346" marT="0" marB="0" anchor="ctr"/>
                </a:tc>
                <a:tc>
                  <a:txBody>
                    <a:bodyPr/>
                    <a:lstStyle/>
                    <a:p>
                      <a:pPr marL="0" marR="0" algn="ctr">
                        <a:lnSpc>
                          <a:spcPct val="150000"/>
                        </a:lnSpc>
                        <a:spcBef>
                          <a:spcPts val="0"/>
                        </a:spcBef>
                        <a:spcAft>
                          <a:spcPts val="800"/>
                        </a:spcAft>
                      </a:pPr>
                      <a:r>
                        <a:rPr lang="en-US" sz="1800" b="1">
                          <a:effectLst/>
                        </a:rPr>
                        <a:t>EPA</a:t>
                      </a:r>
                      <a:endParaRPr lang="en-US" sz="1800">
                        <a:effectLst/>
                        <a:latin typeface="+mn-lt"/>
                        <a:ea typeface="Calibri" panose="020F0502020204030204" pitchFamily="34" charset="0"/>
                        <a:cs typeface="Times New Roman" panose="02020603050405020304" pitchFamily="18" charset="0"/>
                      </a:endParaRPr>
                    </a:p>
                  </a:txBody>
                  <a:tcPr marL="62346" marR="62346" marT="0" marB="0" anchor="ctr"/>
                </a:tc>
                <a:tc>
                  <a:txBody>
                    <a:bodyPr/>
                    <a:lstStyle/>
                    <a:p>
                      <a:pPr marL="0" marR="0" algn="ctr">
                        <a:lnSpc>
                          <a:spcPct val="150000"/>
                        </a:lnSpc>
                        <a:spcBef>
                          <a:spcPts val="0"/>
                        </a:spcBef>
                        <a:spcAft>
                          <a:spcPts val="800"/>
                        </a:spcAft>
                      </a:pPr>
                      <a:r>
                        <a:rPr lang="en-US" sz="1800" b="1">
                          <a:effectLst/>
                        </a:rPr>
                        <a:t>Section</a:t>
                      </a:r>
                      <a:endParaRPr lang="en-US" sz="1800">
                        <a:effectLst/>
                        <a:latin typeface="+mn-lt"/>
                        <a:ea typeface="Calibri" panose="020F0502020204030204" pitchFamily="34" charset="0"/>
                        <a:cs typeface="Times New Roman" panose="02020603050405020304" pitchFamily="18" charset="0"/>
                      </a:endParaRPr>
                    </a:p>
                  </a:txBody>
                  <a:tcPr marL="62346" marR="62346" marT="0" marB="0" anchor="ctr"/>
                </a:tc>
                <a:tc>
                  <a:txBody>
                    <a:bodyPr/>
                    <a:lstStyle/>
                    <a:p>
                      <a:pPr marL="0" marR="0" algn="ctr">
                        <a:lnSpc>
                          <a:spcPct val="150000"/>
                        </a:lnSpc>
                        <a:spcBef>
                          <a:spcPts val="0"/>
                        </a:spcBef>
                        <a:spcAft>
                          <a:spcPts val="800"/>
                        </a:spcAft>
                      </a:pPr>
                      <a:r>
                        <a:rPr lang="en-US" sz="1800" b="1">
                          <a:effectLst/>
                        </a:rPr>
                        <a:t>Study group</a:t>
                      </a:r>
                      <a:endParaRPr lang="en-US" sz="1800">
                        <a:effectLst/>
                        <a:latin typeface="+mn-lt"/>
                        <a:ea typeface="Calibri" panose="020F0502020204030204" pitchFamily="34" charset="0"/>
                        <a:cs typeface="Times New Roman" panose="02020603050405020304" pitchFamily="18" charset="0"/>
                      </a:endParaRPr>
                    </a:p>
                  </a:txBody>
                  <a:tcPr marL="62346" marR="62346" marT="0" marB="0" anchor="ctr"/>
                </a:tc>
                <a:extLst>
                  <a:ext uri="{0D108BD9-81ED-4DB2-BD59-A6C34878D82A}">
                    <a16:rowId xmlns:a16="http://schemas.microsoft.com/office/drawing/2014/main" val="10000"/>
                  </a:ext>
                </a:extLst>
              </a:tr>
              <a:tr h="372700">
                <a:tc rowSpan="4">
                  <a:txBody>
                    <a:bodyPr/>
                    <a:lstStyle/>
                    <a:p>
                      <a:pPr marL="0" marR="0" algn="ctr">
                        <a:lnSpc>
                          <a:spcPct val="150000"/>
                        </a:lnSpc>
                        <a:spcBef>
                          <a:spcPts val="0"/>
                        </a:spcBef>
                        <a:spcAft>
                          <a:spcPts val="800"/>
                        </a:spcAft>
                      </a:pPr>
                      <a:r>
                        <a:rPr lang="en-US" sz="1800" dirty="0">
                          <a:effectLst/>
                        </a:rPr>
                        <a:t>Ntcheu</a:t>
                      </a:r>
                      <a:endParaRPr lang="en-US" sz="1800" dirty="0">
                        <a:effectLst/>
                        <a:latin typeface="+mn-lt"/>
                        <a:ea typeface="Calibri" panose="020F0502020204030204" pitchFamily="34" charset="0"/>
                        <a:cs typeface="Times New Roman" panose="02020603050405020304" pitchFamily="18" charset="0"/>
                      </a:endParaRPr>
                    </a:p>
                  </a:txBody>
                  <a:tcPr marL="62346" marR="62346" marT="0" marB="0" anchor="ctr"/>
                </a:tc>
                <a:tc>
                  <a:txBody>
                    <a:bodyPr/>
                    <a:lstStyle/>
                    <a:p>
                      <a:pPr marL="0" marR="0" algn="ctr">
                        <a:lnSpc>
                          <a:spcPct val="150000"/>
                        </a:lnSpc>
                        <a:spcBef>
                          <a:spcPts val="0"/>
                        </a:spcBef>
                        <a:spcAft>
                          <a:spcPts val="800"/>
                        </a:spcAft>
                      </a:pPr>
                      <a:r>
                        <a:rPr lang="en-US" sz="1800" dirty="0">
                          <a:solidFill>
                            <a:srgbClr val="000000"/>
                          </a:solidFill>
                          <a:effectLst/>
                        </a:rPr>
                        <a:t>Kandeu</a:t>
                      </a:r>
                      <a:endParaRPr lang="en-US" sz="1800" dirty="0">
                        <a:effectLst/>
                        <a:latin typeface="+mn-lt"/>
                        <a:ea typeface="Calibri" panose="020F0502020204030204" pitchFamily="34" charset="0"/>
                        <a:cs typeface="Times New Roman" panose="02020603050405020304" pitchFamily="18" charset="0"/>
                      </a:endParaRPr>
                    </a:p>
                  </a:txBody>
                  <a:tcPr marL="62346" marR="62346" marT="0" marB="0" anchor="ctr"/>
                </a:tc>
                <a:tc>
                  <a:txBody>
                    <a:bodyPr/>
                    <a:lstStyle/>
                    <a:p>
                      <a:pPr marL="0" marR="0" algn="ctr">
                        <a:lnSpc>
                          <a:spcPct val="150000"/>
                        </a:lnSpc>
                        <a:spcBef>
                          <a:spcPts val="0"/>
                        </a:spcBef>
                        <a:spcAft>
                          <a:spcPts val="800"/>
                        </a:spcAft>
                      </a:pPr>
                      <a:r>
                        <a:rPr lang="en-US" sz="1800">
                          <a:solidFill>
                            <a:srgbClr val="000000"/>
                          </a:solidFill>
                          <a:effectLst/>
                        </a:rPr>
                        <a:t>Sitolo</a:t>
                      </a:r>
                      <a:endParaRPr lang="en-US" sz="1800">
                        <a:effectLst/>
                        <a:latin typeface="+mn-lt"/>
                        <a:ea typeface="Calibri" panose="020F0502020204030204" pitchFamily="34" charset="0"/>
                        <a:cs typeface="Times New Roman" panose="02020603050405020304" pitchFamily="18" charset="0"/>
                      </a:endParaRPr>
                    </a:p>
                  </a:txBody>
                  <a:tcPr marL="62346" marR="62346" marT="0" marB="0" anchor="ctr"/>
                </a:tc>
                <a:tc>
                  <a:txBody>
                    <a:bodyPr/>
                    <a:lstStyle/>
                    <a:p>
                      <a:pPr marL="0" marR="0" algn="ctr">
                        <a:lnSpc>
                          <a:spcPct val="150000"/>
                        </a:lnSpc>
                        <a:spcBef>
                          <a:spcPts val="0"/>
                        </a:spcBef>
                        <a:spcAft>
                          <a:spcPts val="800"/>
                        </a:spcAft>
                      </a:pPr>
                      <a:r>
                        <a:rPr lang="en-US" sz="1800">
                          <a:solidFill>
                            <a:srgbClr val="000000"/>
                          </a:solidFill>
                          <a:effectLst/>
                        </a:rPr>
                        <a:t>Comparison</a:t>
                      </a:r>
                      <a:endParaRPr lang="en-US" sz="1800">
                        <a:effectLst/>
                        <a:latin typeface="+mn-lt"/>
                        <a:ea typeface="Calibri" panose="020F0502020204030204" pitchFamily="34" charset="0"/>
                        <a:cs typeface="Times New Roman" panose="02020603050405020304" pitchFamily="18" charset="0"/>
                      </a:endParaRPr>
                    </a:p>
                  </a:txBody>
                  <a:tcPr marL="62346" marR="62346" marT="0" marB="0" anchor="ctr"/>
                </a:tc>
                <a:extLst>
                  <a:ext uri="{0D108BD9-81ED-4DB2-BD59-A6C34878D82A}">
                    <a16:rowId xmlns:a16="http://schemas.microsoft.com/office/drawing/2014/main" val="10001"/>
                  </a:ext>
                </a:extLst>
              </a:tr>
              <a:tr h="372700">
                <a:tc vMerge="1">
                  <a:txBody>
                    <a:bodyPr/>
                    <a:lstStyle/>
                    <a:p>
                      <a:endParaRPr lang="en-US"/>
                    </a:p>
                  </a:txBody>
                  <a:tcPr/>
                </a:tc>
                <a:tc>
                  <a:txBody>
                    <a:bodyPr/>
                    <a:lstStyle/>
                    <a:p>
                      <a:pPr marL="0" marR="0" algn="ctr">
                        <a:lnSpc>
                          <a:spcPct val="150000"/>
                        </a:lnSpc>
                        <a:spcBef>
                          <a:spcPts val="0"/>
                        </a:spcBef>
                        <a:spcAft>
                          <a:spcPts val="800"/>
                        </a:spcAft>
                      </a:pPr>
                      <a:r>
                        <a:rPr lang="en-US" sz="1800">
                          <a:solidFill>
                            <a:srgbClr val="000000"/>
                          </a:solidFill>
                          <a:effectLst/>
                        </a:rPr>
                        <a:t>Kandeu</a:t>
                      </a:r>
                      <a:endParaRPr lang="en-US" sz="1800">
                        <a:effectLst/>
                        <a:latin typeface="+mn-lt"/>
                        <a:ea typeface="Calibri" panose="020F0502020204030204" pitchFamily="34" charset="0"/>
                        <a:cs typeface="Times New Roman" panose="02020603050405020304" pitchFamily="18" charset="0"/>
                      </a:endParaRPr>
                    </a:p>
                  </a:txBody>
                  <a:tcPr marL="62346" marR="62346" marT="0" marB="0" anchor="ctr"/>
                </a:tc>
                <a:tc>
                  <a:txBody>
                    <a:bodyPr/>
                    <a:lstStyle/>
                    <a:p>
                      <a:pPr marL="0" marR="0" algn="ctr">
                        <a:lnSpc>
                          <a:spcPct val="150000"/>
                        </a:lnSpc>
                        <a:spcBef>
                          <a:spcPts val="0"/>
                        </a:spcBef>
                        <a:spcAft>
                          <a:spcPts val="800"/>
                        </a:spcAft>
                      </a:pPr>
                      <a:r>
                        <a:rPr lang="en-US" sz="1800" dirty="0">
                          <a:solidFill>
                            <a:srgbClr val="000000"/>
                          </a:solidFill>
                          <a:effectLst/>
                        </a:rPr>
                        <a:t>Kampanje</a:t>
                      </a:r>
                      <a:endParaRPr lang="en-US" sz="1800" dirty="0">
                        <a:effectLst/>
                        <a:latin typeface="+mn-lt"/>
                        <a:ea typeface="Calibri" panose="020F0502020204030204" pitchFamily="34" charset="0"/>
                        <a:cs typeface="Times New Roman" panose="02020603050405020304" pitchFamily="18" charset="0"/>
                      </a:endParaRPr>
                    </a:p>
                  </a:txBody>
                  <a:tcPr marL="62346" marR="62346" marT="0" marB="0" anchor="ctr"/>
                </a:tc>
                <a:tc>
                  <a:txBody>
                    <a:bodyPr/>
                    <a:lstStyle/>
                    <a:p>
                      <a:pPr marL="0" marR="0" algn="ctr">
                        <a:lnSpc>
                          <a:spcPct val="150000"/>
                        </a:lnSpc>
                        <a:spcBef>
                          <a:spcPts val="0"/>
                        </a:spcBef>
                        <a:spcAft>
                          <a:spcPts val="800"/>
                        </a:spcAft>
                      </a:pPr>
                      <a:r>
                        <a:rPr lang="en-US" sz="1800">
                          <a:solidFill>
                            <a:srgbClr val="000000"/>
                          </a:solidFill>
                          <a:effectLst/>
                        </a:rPr>
                        <a:t>Intervention</a:t>
                      </a:r>
                      <a:endParaRPr lang="en-US" sz="1800">
                        <a:effectLst/>
                        <a:latin typeface="+mn-lt"/>
                        <a:ea typeface="Calibri" panose="020F0502020204030204" pitchFamily="34" charset="0"/>
                        <a:cs typeface="Times New Roman" panose="02020603050405020304" pitchFamily="18" charset="0"/>
                      </a:endParaRPr>
                    </a:p>
                  </a:txBody>
                  <a:tcPr marL="62346" marR="62346" marT="0" marB="0" anchor="ctr"/>
                </a:tc>
                <a:extLst>
                  <a:ext uri="{0D108BD9-81ED-4DB2-BD59-A6C34878D82A}">
                    <a16:rowId xmlns:a16="http://schemas.microsoft.com/office/drawing/2014/main" val="10002"/>
                  </a:ext>
                </a:extLst>
              </a:tr>
              <a:tr h="372700">
                <a:tc vMerge="1">
                  <a:txBody>
                    <a:bodyPr/>
                    <a:lstStyle/>
                    <a:p>
                      <a:endParaRPr lang="en-US"/>
                    </a:p>
                  </a:txBody>
                  <a:tcPr/>
                </a:tc>
                <a:tc>
                  <a:txBody>
                    <a:bodyPr/>
                    <a:lstStyle/>
                    <a:p>
                      <a:pPr marL="0" marR="0" algn="ctr">
                        <a:lnSpc>
                          <a:spcPct val="150000"/>
                        </a:lnSpc>
                        <a:spcBef>
                          <a:spcPts val="0"/>
                        </a:spcBef>
                        <a:spcAft>
                          <a:spcPts val="800"/>
                        </a:spcAft>
                      </a:pPr>
                      <a:r>
                        <a:rPr lang="en-US" sz="1800" dirty="0">
                          <a:solidFill>
                            <a:srgbClr val="000000"/>
                          </a:solidFill>
                          <a:effectLst/>
                        </a:rPr>
                        <a:t>Nsipe</a:t>
                      </a:r>
                      <a:endParaRPr lang="en-US" sz="1800" dirty="0">
                        <a:effectLst/>
                        <a:latin typeface="+mn-lt"/>
                        <a:ea typeface="Calibri" panose="020F0502020204030204" pitchFamily="34" charset="0"/>
                        <a:cs typeface="Times New Roman" panose="02020603050405020304" pitchFamily="18" charset="0"/>
                      </a:endParaRPr>
                    </a:p>
                  </a:txBody>
                  <a:tcPr marL="62346" marR="62346" marT="0" marB="0" anchor="ctr"/>
                </a:tc>
                <a:tc>
                  <a:txBody>
                    <a:bodyPr/>
                    <a:lstStyle/>
                    <a:p>
                      <a:pPr marL="0" marR="0" algn="ctr">
                        <a:lnSpc>
                          <a:spcPct val="150000"/>
                        </a:lnSpc>
                        <a:spcBef>
                          <a:spcPts val="0"/>
                        </a:spcBef>
                        <a:spcAft>
                          <a:spcPts val="800"/>
                        </a:spcAft>
                      </a:pPr>
                      <a:r>
                        <a:rPr lang="en-US" sz="1800">
                          <a:solidFill>
                            <a:srgbClr val="000000"/>
                          </a:solidFill>
                          <a:effectLst/>
                        </a:rPr>
                        <a:t>Mwalaoyela</a:t>
                      </a:r>
                      <a:endParaRPr lang="en-US" sz="1800">
                        <a:effectLst/>
                        <a:latin typeface="+mn-lt"/>
                        <a:ea typeface="Calibri" panose="020F0502020204030204" pitchFamily="34" charset="0"/>
                        <a:cs typeface="Times New Roman" panose="02020603050405020304" pitchFamily="18" charset="0"/>
                      </a:endParaRPr>
                    </a:p>
                  </a:txBody>
                  <a:tcPr marL="62346" marR="62346" marT="0" marB="0" anchor="ctr"/>
                </a:tc>
                <a:tc>
                  <a:txBody>
                    <a:bodyPr/>
                    <a:lstStyle/>
                    <a:p>
                      <a:pPr marL="0" marR="0" algn="ctr">
                        <a:lnSpc>
                          <a:spcPct val="150000"/>
                        </a:lnSpc>
                        <a:spcBef>
                          <a:spcPts val="0"/>
                        </a:spcBef>
                        <a:spcAft>
                          <a:spcPts val="800"/>
                        </a:spcAft>
                      </a:pPr>
                      <a:r>
                        <a:rPr lang="en-US" sz="1800">
                          <a:solidFill>
                            <a:srgbClr val="000000"/>
                          </a:solidFill>
                          <a:effectLst/>
                        </a:rPr>
                        <a:t>Comparison</a:t>
                      </a:r>
                      <a:endParaRPr lang="en-US" sz="1800">
                        <a:effectLst/>
                        <a:latin typeface="+mn-lt"/>
                        <a:ea typeface="Calibri" panose="020F0502020204030204" pitchFamily="34" charset="0"/>
                        <a:cs typeface="Times New Roman" panose="02020603050405020304" pitchFamily="18" charset="0"/>
                      </a:endParaRPr>
                    </a:p>
                  </a:txBody>
                  <a:tcPr marL="62346" marR="62346" marT="0" marB="0" anchor="ctr"/>
                </a:tc>
                <a:extLst>
                  <a:ext uri="{0D108BD9-81ED-4DB2-BD59-A6C34878D82A}">
                    <a16:rowId xmlns:a16="http://schemas.microsoft.com/office/drawing/2014/main" val="10003"/>
                  </a:ext>
                </a:extLst>
              </a:tr>
              <a:tr h="372700">
                <a:tc vMerge="1">
                  <a:txBody>
                    <a:bodyPr/>
                    <a:lstStyle/>
                    <a:p>
                      <a:endParaRPr lang="en-US"/>
                    </a:p>
                  </a:txBody>
                  <a:tcPr/>
                </a:tc>
                <a:tc>
                  <a:txBody>
                    <a:bodyPr/>
                    <a:lstStyle/>
                    <a:p>
                      <a:pPr marL="0" marR="0" algn="ctr">
                        <a:lnSpc>
                          <a:spcPct val="150000"/>
                        </a:lnSpc>
                        <a:spcBef>
                          <a:spcPts val="0"/>
                        </a:spcBef>
                        <a:spcAft>
                          <a:spcPts val="800"/>
                        </a:spcAft>
                      </a:pPr>
                      <a:r>
                        <a:rPr lang="en-US" sz="1800">
                          <a:solidFill>
                            <a:srgbClr val="000000"/>
                          </a:solidFill>
                          <a:effectLst/>
                        </a:rPr>
                        <a:t>Nsipe</a:t>
                      </a:r>
                      <a:endParaRPr lang="en-US" sz="1800">
                        <a:effectLst/>
                        <a:latin typeface="+mn-lt"/>
                        <a:ea typeface="Calibri" panose="020F0502020204030204" pitchFamily="34" charset="0"/>
                        <a:cs typeface="Times New Roman" panose="02020603050405020304" pitchFamily="18" charset="0"/>
                      </a:endParaRPr>
                    </a:p>
                  </a:txBody>
                  <a:tcPr marL="62346" marR="62346" marT="0" marB="0" anchor="ctr"/>
                </a:tc>
                <a:tc>
                  <a:txBody>
                    <a:bodyPr/>
                    <a:lstStyle/>
                    <a:p>
                      <a:pPr marL="0" marR="0" algn="ctr">
                        <a:lnSpc>
                          <a:spcPct val="150000"/>
                        </a:lnSpc>
                        <a:spcBef>
                          <a:spcPts val="0"/>
                        </a:spcBef>
                        <a:spcAft>
                          <a:spcPts val="800"/>
                        </a:spcAft>
                      </a:pPr>
                      <a:r>
                        <a:rPr lang="en-US" sz="1800">
                          <a:solidFill>
                            <a:srgbClr val="000000"/>
                          </a:solidFill>
                          <a:effectLst/>
                        </a:rPr>
                        <a:t>Mpamadzi</a:t>
                      </a:r>
                      <a:endParaRPr lang="en-US" sz="1800">
                        <a:effectLst/>
                        <a:latin typeface="+mn-lt"/>
                        <a:ea typeface="Calibri" panose="020F0502020204030204" pitchFamily="34" charset="0"/>
                        <a:cs typeface="Times New Roman" panose="02020603050405020304" pitchFamily="18" charset="0"/>
                      </a:endParaRPr>
                    </a:p>
                  </a:txBody>
                  <a:tcPr marL="62346" marR="62346" marT="0" marB="0" anchor="ctr"/>
                </a:tc>
                <a:tc>
                  <a:txBody>
                    <a:bodyPr/>
                    <a:lstStyle/>
                    <a:p>
                      <a:pPr marL="0" marR="0" algn="ctr">
                        <a:lnSpc>
                          <a:spcPct val="150000"/>
                        </a:lnSpc>
                        <a:spcBef>
                          <a:spcPts val="0"/>
                        </a:spcBef>
                        <a:spcAft>
                          <a:spcPts val="800"/>
                        </a:spcAft>
                      </a:pPr>
                      <a:r>
                        <a:rPr lang="en-US" sz="1800">
                          <a:solidFill>
                            <a:srgbClr val="000000"/>
                          </a:solidFill>
                          <a:effectLst/>
                        </a:rPr>
                        <a:t>Intervention</a:t>
                      </a:r>
                      <a:endParaRPr lang="en-US" sz="1800">
                        <a:effectLst/>
                        <a:latin typeface="+mn-lt"/>
                        <a:ea typeface="Calibri" panose="020F0502020204030204" pitchFamily="34" charset="0"/>
                        <a:cs typeface="Times New Roman" panose="02020603050405020304" pitchFamily="18" charset="0"/>
                      </a:endParaRPr>
                    </a:p>
                  </a:txBody>
                  <a:tcPr marL="62346" marR="62346" marT="0" marB="0" anchor="ctr"/>
                </a:tc>
                <a:extLst>
                  <a:ext uri="{0D108BD9-81ED-4DB2-BD59-A6C34878D82A}">
                    <a16:rowId xmlns:a16="http://schemas.microsoft.com/office/drawing/2014/main" val="10004"/>
                  </a:ext>
                </a:extLst>
              </a:tr>
              <a:tr h="372700">
                <a:tc rowSpan="4">
                  <a:txBody>
                    <a:bodyPr/>
                    <a:lstStyle/>
                    <a:p>
                      <a:pPr marL="0" marR="0" algn="ctr">
                        <a:lnSpc>
                          <a:spcPct val="150000"/>
                        </a:lnSpc>
                        <a:spcBef>
                          <a:spcPts val="0"/>
                        </a:spcBef>
                        <a:spcAft>
                          <a:spcPts val="800"/>
                        </a:spcAft>
                      </a:pPr>
                      <a:r>
                        <a:rPr lang="en-US" sz="1800" dirty="0" err="1">
                          <a:effectLst/>
                        </a:rPr>
                        <a:t>Dedza</a:t>
                      </a:r>
                      <a:endParaRPr lang="en-US" sz="1800" dirty="0">
                        <a:effectLst/>
                        <a:latin typeface="+mn-lt"/>
                        <a:ea typeface="Calibri" panose="020F0502020204030204" pitchFamily="34" charset="0"/>
                        <a:cs typeface="Times New Roman" panose="02020603050405020304" pitchFamily="18" charset="0"/>
                      </a:endParaRPr>
                    </a:p>
                  </a:txBody>
                  <a:tcPr marL="62346" marR="62346" marT="0" marB="0" anchor="ctr"/>
                </a:tc>
                <a:tc>
                  <a:txBody>
                    <a:bodyPr/>
                    <a:lstStyle/>
                    <a:p>
                      <a:pPr marL="0" marR="0" algn="ctr">
                        <a:lnSpc>
                          <a:spcPct val="150000"/>
                        </a:lnSpc>
                        <a:spcBef>
                          <a:spcPts val="0"/>
                        </a:spcBef>
                        <a:spcAft>
                          <a:spcPts val="800"/>
                        </a:spcAft>
                      </a:pPr>
                      <a:r>
                        <a:rPr lang="en-US" sz="1800">
                          <a:solidFill>
                            <a:srgbClr val="000000"/>
                          </a:solidFill>
                          <a:effectLst/>
                        </a:rPr>
                        <a:t>Linthipe</a:t>
                      </a:r>
                      <a:endParaRPr lang="en-US" sz="1800">
                        <a:effectLst/>
                        <a:latin typeface="+mn-lt"/>
                        <a:ea typeface="Calibri" panose="020F0502020204030204" pitchFamily="34" charset="0"/>
                        <a:cs typeface="Times New Roman" panose="02020603050405020304" pitchFamily="18" charset="0"/>
                      </a:endParaRPr>
                    </a:p>
                  </a:txBody>
                  <a:tcPr marL="62346" marR="62346" marT="0" marB="0" anchor="ctr"/>
                </a:tc>
                <a:tc>
                  <a:txBody>
                    <a:bodyPr/>
                    <a:lstStyle/>
                    <a:p>
                      <a:pPr marL="0" marR="0" algn="ctr">
                        <a:lnSpc>
                          <a:spcPct val="150000"/>
                        </a:lnSpc>
                        <a:spcBef>
                          <a:spcPts val="0"/>
                        </a:spcBef>
                        <a:spcAft>
                          <a:spcPts val="800"/>
                        </a:spcAft>
                      </a:pPr>
                      <a:r>
                        <a:rPr lang="en-US" sz="1800">
                          <a:solidFill>
                            <a:srgbClr val="000000"/>
                          </a:solidFill>
                          <a:effectLst/>
                        </a:rPr>
                        <a:t>Nakasambo</a:t>
                      </a:r>
                      <a:endParaRPr lang="en-US" sz="1800">
                        <a:effectLst/>
                        <a:latin typeface="+mn-lt"/>
                        <a:ea typeface="Calibri" panose="020F0502020204030204" pitchFamily="34" charset="0"/>
                        <a:cs typeface="Times New Roman" panose="02020603050405020304" pitchFamily="18" charset="0"/>
                      </a:endParaRPr>
                    </a:p>
                  </a:txBody>
                  <a:tcPr marL="62346" marR="62346" marT="0" marB="0" anchor="ctr"/>
                </a:tc>
                <a:tc>
                  <a:txBody>
                    <a:bodyPr/>
                    <a:lstStyle/>
                    <a:p>
                      <a:pPr marL="0" marR="0" algn="ctr">
                        <a:lnSpc>
                          <a:spcPct val="150000"/>
                        </a:lnSpc>
                        <a:spcBef>
                          <a:spcPts val="0"/>
                        </a:spcBef>
                        <a:spcAft>
                          <a:spcPts val="800"/>
                        </a:spcAft>
                      </a:pPr>
                      <a:r>
                        <a:rPr lang="en-US" sz="1800">
                          <a:solidFill>
                            <a:srgbClr val="000000"/>
                          </a:solidFill>
                          <a:effectLst/>
                        </a:rPr>
                        <a:t>Comparison</a:t>
                      </a:r>
                      <a:endParaRPr lang="en-US" sz="1800">
                        <a:effectLst/>
                        <a:latin typeface="+mn-lt"/>
                        <a:ea typeface="Calibri" panose="020F0502020204030204" pitchFamily="34" charset="0"/>
                        <a:cs typeface="Times New Roman" panose="02020603050405020304" pitchFamily="18" charset="0"/>
                      </a:endParaRPr>
                    </a:p>
                  </a:txBody>
                  <a:tcPr marL="62346" marR="62346" marT="0" marB="0" anchor="ctr"/>
                </a:tc>
                <a:extLst>
                  <a:ext uri="{0D108BD9-81ED-4DB2-BD59-A6C34878D82A}">
                    <a16:rowId xmlns:a16="http://schemas.microsoft.com/office/drawing/2014/main" val="10005"/>
                  </a:ext>
                </a:extLst>
              </a:tr>
              <a:tr h="372700">
                <a:tc vMerge="1">
                  <a:txBody>
                    <a:bodyPr/>
                    <a:lstStyle/>
                    <a:p>
                      <a:endParaRPr lang="en-US"/>
                    </a:p>
                  </a:txBody>
                  <a:tcPr/>
                </a:tc>
                <a:tc>
                  <a:txBody>
                    <a:bodyPr/>
                    <a:lstStyle/>
                    <a:p>
                      <a:pPr marL="0" marR="0" algn="ctr">
                        <a:lnSpc>
                          <a:spcPct val="150000"/>
                        </a:lnSpc>
                        <a:spcBef>
                          <a:spcPts val="0"/>
                        </a:spcBef>
                        <a:spcAft>
                          <a:spcPts val="800"/>
                        </a:spcAft>
                      </a:pPr>
                      <a:r>
                        <a:rPr lang="en-US" sz="1800">
                          <a:solidFill>
                            <a:srgbClr val="000000"/>
                          </a:solidFill>
                          <a:effectLst/>
                        </a:rPr>
                        <a:t>Linthipe</a:t>
                      </a:r>
                      <a:endParaRPr lang="en-US" sz="1800">
                        <a:effectLst/>
                        <a:latin typeface="+mn-lt"/>
                        <a:ea typeface="Calibri" panose="020F0502020204030204" pitchFamily="34" charset="0"/>
                        <a:cs typeface="Times New Roman" panose="02020603050405020304" pitchFamily="18" charset="0"/>
                      </a:endParaRPr>
                    </a:p>
                  </a:txBody>
                  <a:tcPr marL="62346" marR="62346" marT="0" marB="0" anchor="ctr"/>
                </a:tc>
                <a:tc>
                  <a:txBody>
                    <a:bodyPr/>
                    <a:lstStyle/>
                    <a:p>
                      <a:pPr marL="0" marR="0" algn="ctr">
                        <a:lnSpc>
                          <a:spcPct val="150000"/>
                        </a:lnSpc>
                        <a:spcBef>
                          <a:spcPts val="0"/>
                        </a:spcBef>
                        <a:spcAft>
                          <a:spcPts val="800"/>
                        </a:spcAft>
                      </a:pPr>
                      <a:r>
                        <a:rPr lang="en-US" sz="1800">
                          <a:solidFill>
                            <a:srgbClr val="000000"/>
                          </a:solidFill>
                          <a:effectLst/>
                        </a:rPr>
                        <a:t>Mposa</a:t>
                      </a:r>
                      <a:endParaRPr lang="en-US" sz="1800">
                        <a:effectLst/>
                        <a:latin typeface="+mn-lt"/>
                        <a:ea typeface="Calibri" panose="020F0502020204030204" pitchFamily="34" charset="0"/>
                        <a:cs typeface="Times New Roman" panose="02020603050405020304" pitchFamily="18" charset="0"/>
                      </a:endParaRPr>
                    </a:p>
                  </a:txBody>
                  <a:tcPr marL="62346" marR="62346" marT="0" marB="0" anchor="ctr"/>
                </a:tc>
                <a:tc>
                  <a:txBody>
                    <a:bodyPr/>
                    <a:lstStyle/>
                    <a:p>
                      <a:pPr marL="0" marR="0" algn="ctr">
                        <a:lnSpc>
                          <a:spcPct val="150000"/>
                        </a:lnSpc>
                        <a:spcBef>
                          <a:spcPts val="0"/>
                        </a:spcBef>
                        <a:spcAft>
                          <a:spcPts val="800"/>
                        </a:spcAft>
                      </a:pPr>
                      <a:r>
                        <a:rPr lang="en-US" sz="1800">
                          <a:solidFill>
                            <a:srgbClr val="000000"/>
                          </a:solidFill>
                          <a:effectLst/>
                        </a:rPr>
                        <a:t>Intervention</a:t>
                      </a:r>
                      <a:endParaRPr lang="en-US" sz="1800">
                        <a:effectLst/>
                        <a:latin typeface="+mn-lt"/>
                        <a:ea typeface="Calibri" panose="020F0502020204030204" pitchFamily="34" charset="0"/>
                        <a:cs typeface="Times New Roman" panose="02020603050405020304" pitchFamily="18" charset="0"/>
                      </a:endParaRPr>
                    </a:p>
                  </a:txBody>
                  <a:tcPr marL="62346" marR="62346" marT="0" marB="0" anchor="ctr"/>
                </a:tc>
                <a:extLst>
                  <a:ext uri="{0D108BD9-81ED-4DB2-BD59-A6C34878D82A}">
                    <a16:rowId xmlns:a16="http://schemas.microsoft.com/office/drawing/2014/main" val="10006"/>
                  </a:ext>
                </a:extLst>
              </a:tr>
              <a:tr h="372700">
                <a:tc vMerge="1">
                  <a:txBody>
                    <a:bodyPr/>
                    <a:lstStyle/>
                    <a:p>
                      <a:endParaRPr lang="en-US"/>
                    </a:p>
                  </a:txBody>
                  <a:tcPr/>
                </a:tc>
                <a:tc>
                  <a:txBody>
                    <a:bodyPr/>
                    <a:lstStyle/>
                    <a:p>
                      <a:pPr marL="0" marR="0" algn="ctr">
                        <a:lnSpc>
                          <a:spcPct val="150000"/>
                        </a:lnSpc>
                        <a:spcBef>
                          <a:spcPts val="0"/>
                        </a:spcBef>
                        <a:spcAft>
                          <a:spcPts val="800"/>
                        </a:spcAft>
                      </a:pPr>
                      <a:r>
                        <a:rPr lang="en-US" sz="1800">
                          <a:solidFill>
                            <a:srgbClr val="000000"/>
                          </a:solidFill>
                          <a:effectLst/>
                        </a:rPr>
                        <a:t>Golomoti</a:t>
                      </a:r>
                      <a:endParaRPr lang="en-US" sz="1800">
                        <a:effectLst/>
                        <a:latin typeface="+mn-lt"/>
                        <a:ea typeface="Calibri" panose="020F0502020204030204" pitchFamily="34" charset="0"/>
                        <a:cs typeface="Times New Roman" panose="02020603050405020304" pitchFamily="18" charset="0"/>
                      </a:endParaRPr>
                    </a:p>
                  </a:txBody>
                  <a:tcPr marL="62346" marR="62346" marT="0" marB="0" anchor="ctr"/>
                </a:tc>
                <a:tc>
                  <a:txBody>
                    <a:bodyPr/>
                    <a:lstStyle/>
                    <a:p>
                      <a:pPr marL="0" marR="0" algn="ctr">
                        <a:lnSpc>
                          <a:spcPct val="150000"/>
                        </a:lnSpc>
                        <a:spcBef>
                          <a:spcPts val="0"/>
                        </a:spcBef>
                        <a:spcAft>
                          <a:spcPts val="800"/>
                        </a:spcAft>
                      </a:pPr>
                      <a:r>
                        <a:rPr lang="en-US" sz="1800">
                          <a:solidFill>
                            <a:srgbClr val="000000"/>
                          </a:solidFill>
                          <a:effectLst/>
                        </a:rPr>
                        <a:t>Mchilika</a:t>
                      </a:r>
                      <a:endParaRPr lang="en-US" sz="1800">
                        <a:effectLst/>
                        <a:latin typeface="+mn-lt"/>
                        <a:ea typeface="Calibri" panose="020F0502020204030204" pitchFamily="34" charset="0"/>
                        <a:cs typeface="Times New Roman" panose="02020603050405020304" pitchFamily="18" charset="0"/>
                      </a:endParaRPr>
                    </a:p>
                  </a:txBody>
                  <a:tcPr marL="62346" marR="62346" marT="0" marB="0" anchor="ctr"/>
                </a:tc>
                <a:tc>
                  <a:txBody>
                    <a:bodyPr/>
                    <a:lstStyle/>
                    <a:p>
                      <a:pPr marL="0" marR="0" algn="ctr">
                        <a:lnSpc>
                          <a:spcPct val="150000"/>
                        </a:lnSpc>
                        <a:spcBef>
                          <a:spcPts val="0"/>
                        </a:spcBef>
                        <a:spcAft>
                          <a:spcPts val="800"/>
                        </a:spcAft>
                      </a:pPr>
                      <a:r>
                        <a:rPr lang="en-US" sz="1800">
                          <a:solidFill>
                            <a:srgbClr val="000000"/>
                          </a:solidFill>
                          <a:effectLst/>
                        </a:rPr>
                        <a:t>Comparison</a:t>
                      </a:r>
                      <a:endParaRPr lang="en-US" sz="1800">
                        <a:effectLst/>
                        <a:latin typeface="+mn-lt"/>
                        <a:ea typeface="Calibri" panose="020F0502020204030204" pitchFamily="34" charset="0"/>
                        <a:cs typeface="Times New Roman" panose="02020603050405020304" pitchFamily="18" charset="0"/>
                      </a:endParaRPr>
                    </a:p>
                  </a:txBody>
                  <a:tcPr marL="62346" marR="62346" marT="0" marB="0" anchor="ctr"/>
                </a:tc>
                <a:extLst>
                  <a:ext uri="{0D108BD9-81ED-4DB2-BD59-A6C34878D82A}">
                    <a16:rowId xmlns:a16="http://schemas.microsoft.com/office/drawing/2014/main" val="10007"/>
                  </a:ext>
                </a:extLst>
              </a:tr>
              <a:tr h="372700">
                <a:tc vMerge="1">
                  <a:txBody>
                    <a:bodyPr/>
                    <a:lstStyle/>
                    <a:p>
                      <a:endParaRPr lang="en-US"/>
                    </a:p>
                  </a:txBody>
                  <a:tcPr/>
                </a:tc>
                <a:tc>
                  <a:txBody>
                    <a:bodyPr/>
                    <a:lstStyle/>
                    <a:p>
                      <a:pPr marL="0" marR="0" algn="ctr">
                        <a:lnSpc>
                          <a:spcPct val="150000"/>
                        </a:lnSpc>
                        <a:spcBef>
                          <a:spcPts val="0"/>
                        </a:spcBef>
                        <a:spcAft>
                          <a:spcPts val="800"/>
                        </a:spcAft>
                      </a:pPr>
                      <a:r>
                        <a:rPr lang="en-US" sz="1800" dirty="0">
                          <a:solidFill>
                            <a:srgbClr val="000000"/>
                          </a:solidFill>
                          <a:effectLst/>
                        </a:rPr>
                        <a:t>Golomoti</a:t>
                      </a:r>
                      <a:endParaRPr lang="en-US" sz="1800" dirty="0">
                        <a:effectLst/>
                        <a:latin typeface="+mn-lt"/>
                        <a:ea typeface="Calibri" panose="020F0502020204030204" pitchFamily="34" charset="0"/>
                        <a:cs typeface="Times New Roman" panose="02020603050405020304" pitchFamily="18" charset="0"/>
                      </a:endParaRPr>
                    </a:p>
                  </a:txBody>
                  <a:tcPr marL="62346" marR="62346" marT="0" marB="0" anchor="ctr"/>
                </a:tc>
                <a:tc>
                  <a:txBody>
                    <a:bodyPr/>
                    <a:lstStyle/>
                    <a:p>
                      <a:pPr marL="0" marR="0" algn="ctr">
                        <a:lnSpc>
                          <a:spcPct val="150000"/>
                        </a:lnSpc>
                        <a:spcBef>
                          <a:spcPts val="0"/>
                        </a:spcBef>
                        <a:spcAft>
                          <a:spcPts val="800"/>
                        </a:spcAft>
                      </a:pPr>
                      <a:r>
                        <a:rPr lang="en-US" sz="1800">
                          <a:solidFill>
                            <a:srgbClr val="000000"/>
                          </a:solidFill>
                          <a:effectLst/>
                        </a:rPr>
                        <a:t>Golomoti Center</a:t>
                      </a:r>
                      <a:endParaRPr lang="en-US" sz="1800">
                        <a:effectLst/>
                        <a:latin typeface="+mn-lt"/>
                        <a:ea typeface="Calibri" panose="020F0502020204030204" pitchFamily="34" charset="0"/>
                        <a:cs typeface="Times New Roman" panose="02020603050405020304" pitchFamily="18" charset="0"/>
                      </a:endParaRPr>
                    </a:p>
                  </a:txBody>
                  <a:tcPr marL="62346" marR="62346" marT="0" marB="0" anchor="ctr"/>
                </a:tc>
                <a:tc>
                  <a:txBody>
                    <a:bodyPr/>
                    <a:lstStyle/>
                    <a:p>
                      <a:pPr marL="0" marR="0" algn="ctr">
                        <a:lnSpc>
                          <a:spcPct val="150000"/>
                        </a:lnSpc>
                        <a:spcBef>
                          <a:spcPts val="0"/>
                        </a:spcBef>
                        <a:spcAft>
                          <a:spcPts val="800"/>
                        </a:spcAft>
                      </a:pPr>
                      <a:r>
                        <a:rPr lang="en-US" sz="1800" dirty="0">
                          <a:solidFill>
                            <a:srgbClr val="000000"/>
                          </a:solidFill>
                          <a:effectLst/>
                        </a:rPr>
                        <a:t>Intervention</a:t>
                      </a:r>
                      <a:endParaRPr lang="en-US" sz="1800" dirty="0">
                        <a:effectLst/>
                        <a:latin typeface="+mn-lt"/>
                        <a:ea typeface="Calibri" panose="020F0502020204030204" pitchFamily="34" charset="0"/>
                        <a:cs typeface="Times New Roman" panose="02020603050405020304" pitchFamily="18" charset="0"/>
                      </a:endParaRPr>
                    </a:p>
                  </a:txBody>
                  <a:tcPr marL="62346" marR="62346" marT="0" marB="0" anchor="ctr"/>
                </a:tc>
                <a:extLst>
                  <a:ext uri="{0D108BD9-81ED-4DB2-BD59-A6C34878D82A}">
                    <a16:rowId xmlns:a16="http://schemas.microsoft.com/office/drawing/2014/main" val="10008"/>
                  </a:ext>
                </a:extLst>
              </a:tr>
            </a:tbl>
          </a:graphicData>
        </a:graphic>
      </p:graphicFrame>
    </p:spTree>
    <p:extLst>
      <p:ext uri="{BB962C8B-B14F-4D97-AF65-F5344CB8AC3E}">
        <p14:creationId xmlns:p14="http://schemas.microsoft.com/office/powerpoint/2010/main" val="171289601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28403771-82FC-4365-9FD5-E84CF286B304}"/>
              </a:ext>
            </a:extLst>
          </p:cNvPr>
          <p:cNvSpPr>
            <a:spLocks noGrp="1"/>
          </p:cNvSpPr>
          <p:nvPr>
            <p:ph type="body" sz="quarter" idx="12"/>
          </p:nvPr>
        </p:nvSpPr>
        <p:spPr/>
        <p:txBody>
          <a:bodyPr/>
          <a:lstStyle/>
          <a:p>
            <a:r>
              <a:rPr lang="en-US" dirty="0"/>
              <a:t>Interventions</a:t>
            </a:r>
            <a:endParaRPr lang="en-TZ" dirty="0"/>
          </a:p>
        </p:txBody>
      </p:sp>
      <p:sp>
        <p:nvSpPr>
          <p:cNvPr id="6" name="TextBox 5">
            <a:extLst>
              <a:ext uri="{FF2B5EF4-FFF2-40B4-BE49-F238E27FC236}">
                <a16:creationId xmlns:a16="http://schemas.microsoft.com/office/drawing/2014/main" id="{413F21FF-837C-4890-A850-DF68BBD5B214}"/>
              </a:ext>
            </a:extLst>
          </p:cNvPr>
          <p:cNvSpPr txBox="1"/>
          <p:nvPr/>
        </p:nvSpPr>
        <p:spPr>
          <a:xfrm>
            <a:off x="533400" y="2426677"/>
            <a:ext cx="7772400" cy="2031325"/>
          </a:xfrm>
          <a:prstGeom prst="rect">
            <a:avLst/>
          </a:prstGeom>
          <a:noFill/>
        </p:spPr>
        <p:txBody>
          <a:bodyPr wrap="square">
            <a:spAutoFit/>
          </a:bodyPr>
          <a:lstStyle/>
          <a:p>
            <a:pPr marL="285750" indent="-285750">
              <a:buFont typeface="Wingdings" panose="05000000000000000000" pitchFamily="2" charset="2"/>
              <a:buChar char="§"/>
            </a:pPr>
            <a:r>
              <a:rPr lang="en-US" dirty="0"/>
              <a:t>3 key interventions ( Run for a period of 12 months)</a:t>
            </a:r>
          </a:p>
          <a:p>
            <a:pPr marL="742950" lvl="1" indent="-285750">
              <a:buFont typeface="Courier New" panose="02070309020205020404" pitchFamily="49" charset="0"/>
              <a:buChar char="o"/>
            </a:pPr>
            <a:r>
              <a:rPr lang="en-US" dirty="0"/>
              <a:t>Nutrition education</a:t>
            </a:r>
          </a:p>
          <a:p>
            <a:pPr marL="742950" lvl="1" indent="-285750">
              <a:buFont typeface="Courier New" panose="02070309020205020404" pitchFamily="49" charset="0"/>
              <a:buChar char="o"/>
            </a:pPr>
            <a:r>
              <a:rPr lang="en-US" dirty="0"/>
              <a:t>Food product processing and preparation</a:t>
            </a:r>
          </a:p>
          <a:p>
            <a:pPr marL="742950" lvl="1" indent="-285750">
              <a:buFont typeface="Courier New" panose="02070309020205020404" pitchFamily="49" charset="0"/>
              <a:buChar char="o"/>
            </a:pPr>
            <a:r>
              <a:rPr lang="en-US" dirty="0"/>
              <a:t>Food budgeting </a:t>
            </a:r>
          </a:p>
          <a:p>
            <a:pPr marL="285750" indent="-285750">
              <a:buFont typeface="Wingdings" panose="05000000000000000000" pitchFamily="2" charset="2"/>
              <a:buChar char="§"/>
            </a:pPr>
            <a:r>
              <a:rPr lang="en-US" dirty="0"/>
              <a:t>3rd year Nutrition and Food science students were employed as Research assistant for three months after baseline survey</a:t>
            </a:r>
          </a:p>
          <a:p>
            <a:pPr marL="285750" indent="-285750">
              <a:buFont typeface="Wingdings" panose="05000000000000000000" pitchFamily="2" charset="2"/>
              <a:buChar char="§"/>
            </a:pPr>
            <a:r>
              <a:rPr lang="en-US" dirty="0"/>
              <a:t>Data collection &amp; Supervision of the trainings </a:t>
            </a:r>
          </a:p>
        </p:txBody>
      </p:sp>
    </p:spTree>
    <p:extLst>
      <p:ext uri="{BB962C8B-B14F-4D97-AF65-F5344CB8AC3E}">
        <p14:creationId xmlns:p14="http://schemas.microsoft.com/office/powerpoint/2010/main" val="284803658"/>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Africa RISING presentation_template">
  <a:themeElements>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mbria"/>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Adjacency">
      <a:fillStyleLst>
        <a:solidFill>
          <a:schemeClr val="phClr"/>
        </a:solidFill>
        <a:solidFill>
          <a:schemeClr val="phClr">
            <a:tint val="55000"/>
          </a:schemeClr>
        </a:solidFill>
        <a:solidFill>
          <a:schemeClr val="phClr"/>
        </a:solidFill>
      </a:fillStyleLst>
      <a:lnStyleLst>
        <a:ln w="12700"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outerShdw blurRad="50800" dist="25400" algn="bl" rotWithShape="0">
              <a:srgbClr val="000000">
                <a:alpha val="60000"/>
              </a:srgbClr>
            </a:outerShdw>
          </a:effectLst>
        </a:effectStyle>
        <a:effectStyle>
          <a:effectLst/>
          <a:scene3d>
            <a:camera prst="orthographicFront">
              <a:rot lat="0" lon="0" rev="0"/>
            </a:camera>
            <a:lightRig rig="brightRoom" dir="tl">
              <a:rot lat="0" lon="0" rev="1800000"/>
            </a:lightRig>
          </a:scene3d>
          <a:sp3d contourW="10160" prstMaterial="dkEdge">
            <a:bevelT w="38100" h="50800" prst="angle"/>
            <a:contourClr>
              <a:schemeClr val="phClr">
                <a:shade val="40000"/>
                <a:satMod val="150000"/>
              </a:schemeClr>
            </a:contourClr>
          </a:sp3d>
        </a:effectStyle>
      </a:effectStyleLst>
      <a:bgFillStyleLst>
        <a:solidFill>
          <a:schemeClr val="phClr"/>
        </a:solidFill>
        <a:gradFill rotWithShape="1">
          <a:gsLst>
            <a:gs pos="0">
              <a:schemeClr val="phClr">
                <a:tint val="90000"/>
              </a:schemeClr>
            </a:gs>
            <a:gs pos="75000">
              <a:schemeClr val="phClr">
                <a:shade val="100000"/>
                <a:satMod val="115000"/>
              </a:schemeClr>
            </a:gs>
            <a:gs pos="100000">
              <a:schemeClr val="phClr">
                <a:shade val="70000"/>
                <a:satMod val="130000"/>
              </a:schemeClr>
            </a:gs>
          </a:gsLst>
          <a:path path="circle">
            <a:fillToRect l="20000" t="50000" r="100000" b="50000"/>
          </a:path>
        </a:gradFill>
        <a:blipFill rotWithShape="1">
          <a:blip xmlns:r="http://schemas.openxmlformats.org/officeDocument/2006/relationships" r:embed="rId1">
            <a:duotone>
              <a:schemeClr val="phClr">
                <a:tint val="97000"/>
              </a:schemeClr>
              <a:schemeClr val="phClr">
                <a:shade val="96000"/>
              </a:schemeClr>
            </a:duotone>
          </a:blip>
          <a:tile tx="0" ty="0" sx="32000" sy="32000" flip="none" algn="tl"/>
        </a:blipFill>
      </a:bgFillStyleLst>
    </a:fmtScheme>
  </a:themeElements>
  <a:objectDefaults/>
  <a:extraClrSchemeLst/>
  <a:extLst>
    <a:ext uri="{05A4C25C-085E-4340-85A3-A5531E510DB2}">
      <thm15:themeFamily xmlns:thm15="http://schemas.microsoft.com/office/thememl/2012/main" name="Presentation1" id="{FEE71386-A727-664D-A579-D4510B3075A4}" vid="{AE5F23AF-5D07-7241-848F-4AE807F58DFD}"/>
    </a:ext>
  </a:extLst>
</a:theme>
</file>

<file path=ppt/theme/theme2.xml><?xml version="1.0" encoding="utf-8"?>
<a:theme xmlns:a="http://schemas.openxmlformats.org/drawingml/2006/main" name="1_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Presentation1" id="{FEE71386-A727-664D-A579-D4510B3075A4}" vid="{2AD9709E-F7EB-FA48-8D01-7FC550A6681C}"/>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289151CC3285AB44A726E4FF20DF659B" ma:contentTypeVersion="2" ma:contentTypeDescription="Create a new document." ma:contentTypeScope="" ma:versionID="fca73bb26319a383f0ca6a4bffdc501e">
  <xsd:schema xmlns:xsd="http://www.w3.org/2001/XMLSchema" xmlns:xs="http://www.w3.org/2001/XMLSchema" xmlns:p="http://schemas.microsoft.com/office/2006/metadata/properties" xmlns:ns2="9f5e9607-a28b-487e-b093-da60e75ee109" targetNamespace="http://schemas.microsoft.com/office/2006/metadata/properties" ma:root="true" ma:fieldsID="eff026812a92945e04c02a7a0b9b476f" ns2:_="">
    <xsd:import namespace="9f5e9607-a28b-487e-b093-da60e75ee109"/>
    <xsd:element name="properties">
      <xsd:complexType>
        <xsd:sequence>
          <xsd:element name="documentManagement">
            <xsd:complexType>
              <xsd:all>
                <xsd:element ref="ns2:SharedWithUsers" minOccurs="0"/>
                <xsd:element ref="ns2: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f5e9607-a28b-487e-b093-da60e75ee109"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13E26CE0-AB66-4F91-BD00-58CA3546E3E5}">
  <ds:schemaRefs>
    <ds:schemaRef ds:uri="http://schemas.microsoft.com/office/2006/metadata/properties"/>
    <ds:schemaRef ds:uri="http://schemas.microsoft.com/office/infopath/2007/PartnerControls"/>
  </ds:schemaRefs>
</ds:datastoreItem>
</file>

<file path=customXml/itemProps2.xml><?xml version="1.0" encoding="utf-8"?>
<ds:datastoreItem xmlns:ds="http://schemas.openxmlformats.org/officeDocument/2006/customXml" ds:itemID="{15851436-67EF-41C7-86D1-3904960B8302}">
  <ds:schemaRefs>
    <ds:schemaRef ds:uri="http://schemas.microsoft.com/sharepoint/v3/contenttype/forms"/>
  </ds:schemaRefs>
</ds:datastoreItem>
</file>

<file path=customXml/itemProps3.xml><?xml version="1.0" encoding="utf-8"?>
<ds:datastoreItem xmlns:ds="http://schemas.openxmlformats.org/officeDocument/2006/customXml" ds:itemID="{8F0FE609-6AC4-4983-BBB6-959006EDF3EF}">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f5e9607-a28b-487e-b093-da60e75ee10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Africa RISING presentation_template</Template>
  <TotalTime>175</TotalTime>
  <Words>2923</Words>
  <Application>Microsoft Office PowerPoint</Application>
  <PresentationFormat>On-screen Show (4:3)</PresentationFormat>
  <Paragraphs>220</Paragraphs>
  <Slides>30</Slides>
  <Notes>25</Notes>
  <HiddenSlides>0</HiddenSlides>
  <MMClips>0</MMClips>
  <ScaleCrop>false</ScaleCrop>
  <HeadingPairs>
    <vt:vector size="6" baseType="variant">
      <vt:variant>
        <vt:lpstr>Fonts Used</vt:lpstr>
      </vt:variant>
      <vt:variant>
        <vt:i4>5</vt:i4>
      </vt:variant>
      <vt:variant>
        <vt:lpstr>Theme</vt:lpstr>
      </vt:variant>
      <vt:variant>
        <vt:i4>2</vt:i4>
      </vt:variant>
      <vt:variant>
        <vt:lpstr>Slide Titles</vt:lpstr>
      </vt:variant>
      <vt:variant>
        <vt:i4>30</vt:i4>
      </vt:variant>
    </vt:vector>
  </HeadingPairs>
  <TitlesOfParts>
    <vt:vector size="37" baseType="lpstr">
      <vt:lpstr>Arial</vt:lpstr>
      <vt:lpstr>Calibri</vt:lpstr>
      <vt:lpstr>Courier New</vt:lpstr>
      <vt:lpstr>Gill Sans</vt:lpstr>
      <vt:lpstr>Wingdings</vt:lpstr>
      <vt:lpstr>Africa RISING presentation_template</vt:lpstr>
      <vt:lpstr>1_Custom Design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Change in food consumption </vt:lpstr>
      <vt:lpstr>Change in food consumption </vt:lpstr>
      <vt:lpstr>Change in food consumption </vt:lpstr>
      <vt:lpstr>Change in food consumption </vt:lpstr>
      <vt:lpstr>Change in food consumption </vt:lpstr>
      <vt:lpstr>PowerPoint Presentation</vt:lpstr>
      <vt:lpstr>Changes in household food processing</vt:lpstr>
      <vt:lpstr>Results and discussion</vt:lpstr>
      <vt:lpstr>Results and discussion</vt:lpstr>
      <vt:lpstr>PowerPoint Presentation</vt:lpstr>
      <vt:lpstr>Household food budgeting</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Odhong, Jonathan (IITA)</dc:creator>
  <cp:lastModifiedBy>Eveline Massam</cp:lastModifiedBy>
  <cp:revision>14</cp:revision>
  <cp:lastPrinted>2011-10-06T11:45:23Z</cp:lastPrinted>
  <dcterms:created xsi:type="dcterms:W3CDTF">2021-08-06T23:06:32Z</dcterms:created>
  <dcterms:modified xsi:type="dcterms:W3CDTF">2021-11-05T12:02:29Z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0x010100289151CC3285AB44A726E4FF20DF659B</vt:lpwstr>
  </property>
</Properties>
</file>